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1"/>
  </p:notesMasterIdLst>
  <p:handoutMasterIdLst>
    <p:handoutMasterId r:id="rId122"/>
  </p:handoutMasterIdLst>
  <p:sldIdLst>
    <p:sldId id="515" r:id="rId2"/>
    <p:sldId id="595" r:id="rId3"/>
    <p:sldId id="571" r:id="rId4"/>
    <p:sldId id="706" r:id="rId5"/>
    <p:sldId id="707" r:id="rId6"/>
    <p:sldId id="572" r:id="rId7"/>
    <p:sldId id="591" r:id="rId8"/>
    <p:sldId id="576" r:id="rId9"/>
    <p:sldId id="708" r:id="rId10"/>
    <p:sldId id="709" r:id="rId11"/>
    <p:sldId id="712" r:id="rId12"/>
    <p:sldId id="710" r:id="rId13"/>
    <p:sldId id="711" r:id="rId14"/>
    <p:sldId id="585" r:id="rId15"/>
    <p:sldId id="543" r:id="rId16"/>
    <p:sldId id="713" r:id="rId17"/>
    <p:sldId id="714" r:id="rId18"/>
    <p:sldId id="719" r:id="rId19"/>
    <p:sldId id="717" r:id="rId20"/>
    <p:sldId id="718" r:id="rId21"/>
    <p:sldId id="720" r:id="rId22"/>
    <p:sldId id="721" r:id="rId23"/>
    <p:sldId id="555" r:id="rId24"/>
    <p:sldId id="722" r:id="rId25"/>
    <p:sldId id="527" r:id="rId26"/>
    <p:sldId id="559" r:id="rId27"/>
    <p:sldId id="544" r:id="rId28"/>
    <p:sldId id="558" r:id="rId29"/>
    <p:sldId id="723" r:id="rId30"/>
    <p:sldId id="528" r:id="rId31"/>
    <p:sldId id="546" r:id="rId32"/>
    <p:sldId id="529" r:id="rId33"/>
    <p:sldId id="530" r:id="rId34"/>
    <p:sldId id="531" r:id="rId35"/>
    <p:sldId id="724" r:id="rId36"/>
    <p:sldId id="532" r:id="rId37"/>
    <p:sldId id="725" r:id="rId38"/>
    <p:sldId id="556" r:id="rId39"/>
    <p:sldId id="552" r:id="rId40"/>
    <p:sldId id="547" r:id="rId41"/>
    <p:sldId id="533" r:id="rId42"/>
    <p:sldId id="534" r:id="rId43"/>
    <p:sldId id="726" r:id="rId44"/>
    <p:sldId id="535" r:id="rId45"/>
    <p:sldId id="727" r:id="rId46"/>
    <p:sldId id="728" r:id="rId47"/>
    <p:sldId id="729" r:id="rId48"/>
    <p:sldId id="730" r:id="rId49"/>
    <p:sldId id="731" r:id="rId50"/>
    <p:sldId id="732" r:id="rId51"/>
    <p:sldId id="733" r:id="rId52"/>
    <p:sldId id="734" r:id="rId53"/>
    <p:sldId id="735" r:id="rId54"/>
    <p:sldId id="736" r:id="rId55"/>
    <p:sldId id="737" r:id="rId56"/>
    <p:sldId id="738" r:id="rId57"/>
    <p:sldId id="739" r:id="rId58"/>
    <p:sldId id="548" r:id="rId59"/>
    <p:sldId id="537" r:id="rId60"/>
    <p:sldId id="539" r:id="rId61"/>
    <p:sldId id="740" r:id="rId62"/>
    <p:sldId id="540" r:id="rId63"/>
    <p:sldId id="541" r:id="rId64"/>
    <p:sldId id="538" r:id="rId65"/>
    <p:sldId id="542" r:id="rId66"/>
    <p:sldId id="743" r:id="rId67"/>
    <p:sldId id="741" r:id="rId68"/>
    <p:sldId id="744" r:id="rId69"/>
    <p:sldId id="745" r:id="rId70"/>
    <p:sldId id="746" r:id="rId71"/>
    <p:sldId id="748" r:id="rId72"/>
    <p:sldId id="752" r:id="rId73"/>
    <p:sldId id="749" r:id="rId74"/>
    <p:sldId id="750" r:id="rId75"/>
    <p:sldId id="751" r:id="rId76"/>
    <p:sldId id="742" r:id="rId77"/>
    <p:sldId id="695" r:id="rId78"/>
    <p:sldId id="758" r:id="rId79"/>
    <p:sldId id="759" r:id="rId80"/>
    <p:sldId id="761" r:id="rId81"/>
    <p:sldId id="760" r:id="rId82"/>
    <p:sldId id="762" r:id="rId83"/>
    <p:sldId id="703" r:id="rId84"/>
    <p:sldId id="763" r:id="rId85"/>
    <p:sldId id="704" r:id="rId86"/>
    <p:sldId id="705" r:id="rId87"/>
    <p:sldId id="665" r:id="rId88"/>
    <p:sldId id="667" r:id="rId89"/>
    <p:sldId id="668" r:id="rId90"/>
    <p:sldId id="688" r:id="rId91"/>
    <p:sldId id="764" r:id="rId92"/>
    <p:sldId id="689" r:id="rId93"/>
    <p:sldId id="765" r:id="rId94"/>
    <p:sldId id="770" r:id="rId95"/>
    <p:sldId id="766" r:id="rId96"/>
    <p:sldId id="767" r:id="rId97"/>
    <p:sldId id="768" r:id="rId98"/>
    <p:sldId id="769" r:id="rId99"/>
    <p:sldId id="671" r:id="rId100"/>
    <p:sldId id="771" r:id="rId101"/>
    <p:sldId id="672" r:id="rId102"/>
    <p:sldId id="673" r:id="rId103"/>
    <p:sldId id="674" r:id="rId104"/>
    <p:sldId id="686" r:id="rId105"/>
    <p:sldId id="675" r:id="rId106"/>
    <p:sldId id="676" r:id="rId107"/>
    <p:sldId id="677" r:id="rId108"/>
    <p:sldId id="678" r:id="rId109"/>
    <p:sldId id="772" r:id="rId110"/>
    <p:sldId id="679" r:id="rId111"/>
    <p:sldId id="773" r:id="rId112"/>
    <p:sldId id="681" r:id="rId113"/>
    <p:sldId id="682" r:id="rId114"/>
    <p:sldId id="683" r:id="rId115"/>
    <p:sldId id="692" r:id="rId116"/>
    <p:sldId id="774" r:id="rId117"/>
    <p:sldId id="775" r:id="rId118"/>
    <p:sldId id="776" r:id="rId119"/>
    <p:sldId id="777" r:id="rId120"/>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charset="0"/>
        <a:ea typeface="+mn-ea"/>
        <a:cs typeface="+mn-cs"/>
      </a:defRPr>
    </a:lvl2pPr>
    <a:lvl3pPr marL="914400" algn="l" rtl="0" eaLnBrk="0" fontAlgn="base" hangingPunct="0">
      <a:spcBef>
        <a:spcPct val="0"/>
      </a:spcBef>
      <a:spcAft>
        <a:spcPct val="0"/>
      </a:spcAft>
      <a:defRPr sz="1400" b="1" kern="1200">
        <a:solidFill>
          <a:schemeClr val="tx1"/>
        </a:solidFill>
        <a:latin typeface="Arial" charset="0"/>
        <a:ea typeface="+mn-ea"/>
        <a:cs typeface="+mn-cs"/>
      </a:defRPr>
    </a:lvl3pPr>
    <a:lvl4pPr marL="1371600" algn="l" rtl="0" eaLnBrk="0" fontAlgn="base" hangingPunct="0">
      <a:spcBef>
        <a:spcPct val="0"/>
      </a:spcBef>
      <a:spcAft>
        <a:spcPct val="0"/>
      </a:spcAft>
      <a:defRPr sz="1400" b="1" kern="1200">
        <a:solidFill>
          <a:schemeClr val="tx1"/>
        </a:solidFill>
        <a:latin typeface="Arial" charset="0"/>
        <a:ea typeface="+mn-ea"/>
        <a:cs typeface="+mn-cs"/>
      </a:defRPr>
    </a:lvl4pPr>
    <a:lvl5pPr marL="1828800" algn="l" rtl="0" eaLnBrk="0" fontAlgn="base" hangingPunct="0">
      <a:spcBef>
        <a:spcPct val="0"/>
      </a:spcBef>
      <a:spcAft>
        <a:spcPct val="0"/>
      </a:spcAft>
      <a:defRPr sz="1400" b="1" kern="1200">
        <a:solidFill>
          <a:schemeClr val="tx1"/>
        </a:solidFill>
        <a:latin typeface="Arial" charset="0"/>
        <a:ea typeface="+mn-ea"/>
        <a:cs typeface="+mn-cs"/>
      </a:defRPr>
    </a:lvl5pPr>
    <a:lvl6pPr marL="2286000" algn="l" defTabSz="914400" rtl="0" eaLnBrk="1" latinLnBrk="0" hangingPunct="1">
      <a:defRPr sz="1400" b="1" kern="1200">
        <a:solidFill>
          <a:schemeClr val="tx1"/>
        </a:solidFill>
        <a:latin typeface="Arial" charset="0"/>
        <a:ea typeface="+mn-ea"/>
        <a:cs typeface="+mn-cs"/>
      </a:defRPr>
    </a:lvl6pPr>
    <a:lvl7pPr marL="2743200" algn="l" defTabSz="914400" rtl="0" eaLnBrk="1" latinLnBrk="0" hangingPunct="1">
      <a:defRPr sz="1400" b="1" kern="1200">
        <a:solidFill>
          <a:schemeClr val="tx1"/>
        </a:solidFill>
        <a:latin typeface="Arial" charset="0"/>
        <a:ea typeface="+mn-ea"/>
        <a:cs typeface="+mn-cs"/>
      </a:defRPr>
    </a:lvl7pPr>
    <a:lvl8pPr marL="3200400" algn="l" defTabSz="914400" rtl="0" eaLnBrk="1" latinLnBrk="0" hangingPunct="1">
      <a:defRPr sz="1400" b="1" kern="1200">
        <a:solidFill>
          <a:schemeClr val="tx1"/>
        </a:solidFill>
        <a:latin typeface="Arial" charset="0"/>
        <a:ea typeface="+mn-ea"/>
        <a:cs typeface="+mn-cs"/>
      </a:defRPr>
    </a:lvl8pPr>
    <a:lvl9pPr marL="3657600" algn="l" defTabSz="914400" rtl="0" eaLnBrk="1" latinLnBrk="0" hangingPunct="1">
      <a:defRPr sz="14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2929" userDrawn="1">
          <p15:clr>
            <a:srgbClr val="A4A3A4"/>
          </p15:clr>
        </p15:guide>
        <p15:guide id="2" pos="220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0B83"/>
    <a:srgbClr val="F5F5F5"/>
    <a:srgbClr val="2A8487"/>
    <a:srgbClr val="1C5A61"/>
    <a:srgbClr val="0C6D9C"/>
    <a:srgbClr val="FF0000"/>
    <a:srgbClr val="CC3300"/>
    <a:srgbClr val="F4F4F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2" autoAdjust="0"/>
    <p:restoredTop sz="90391" autoAdjust="0"/>
  </p:normalViewPr>
  <p:slideViewPr>
    <p:cSldViewPr>
      <p:cViewPr varScale="1">
        <p:scale>
          <a:sx n="71" d="100"/>
          <a:sy n="71" d="100"/>
        </p:scale>
        <p:origin x="1733" y="48"/>
      </p:cViewPr>
      <p:guideLst>
        <p:guide orient="horz" pos="2160"/>
        <p:guide pos="2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3" d="100"/>
          <a:sy n="83" d="100"/>
        </p:scale>
        <p:origin x="-840" y="-66"/>
      </p:cViewPr>
      <p:guideLst>
        <p:guide orient="horz" pos="2929"/>
        <p:guide pos="220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0444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2591" y="4416098"/>
            <a:ext cx="5143698" cy="4180921"/>
          </a:xfrm>
          <a:prstGeom prst="rect">
            <a:avLst/>
          </a:prstGeom>
          <a:noFill/>
          <a:ln w="12700">
            <a:noFill/>
            <a:miter lim="800000"/>
            <a:headEnd/>
            <a:tailEnd/>
          </a:ln>
          <a:effectLst/>
        </p:spPr>
        <p:txBody>
          <a:bodyPr vert="horz" wrap="square" lIns="96811" tIns="48408" rIns="96811" bIns="48408"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03" name="Rectangle 3"/>
          <p:cNvSpPr>
            <a:spLocks noGrp="1" noRot="1" noChangeAspect="1" noChangeArrowheads="1" noTextEdit="1"/>
          </p:cNvSpPr>
          <p:nvPr>
            <p:ph type="sldImg" idx="2"/>
          </p:nvPr>
        </p:nvSpPr>
        <p:spPr bwMode="auto">
          <a:xfrm>
            <a:off x="1192213" y="704850"/>
            <a:ext cx="4629150" cy="34718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12796269"/>
      </p:ext>
    </p:extLst>
  </p:cSld>
  <p:clrMap bg1="lt1" tx1="dk1" bg2="lt2" tx2="dk2" accent1="accent1" accent2="accent2" accent3="accent3" accent4="accent4" accent5="accent5" accent6="accent6" hlink="hlink" folHlink="folHlink"/>
  <p:hf hdr="0" dt="0"/>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185863" y="700088"/>
            <a:ext cx="4643437" cy="3482975"/>
          </a:xfrm>
          <a:solidFill>
            <a:srgbClr val="FFFFFF"/>
          </a:solidFill>
          <a:ln/>
        </p:spPr>
      </p:sp>
      <p:sp>
        <p:nvSpPr>
          <p:cNvPr id="52227" name="Rectangle 3"/>
          <p:cNvSpPr>
            <a:spLocks noGrp="1" noChangeArrowheads="1"/>
          </p:cNvSpPr>
          <p:nvPr>
            <p:ph type="body" idx="1"/>
          </p:nvPr>
        </p:nvSpPr>
        <p:spPr>
          <a:xfrm>
            <a:off x="934112" y="4416098"/>
            <a:ext cx="5142177" cy="4180921"/>
          </a:xfrm>
          <a:solidFill>
            <a:srgbClr val="FFFFFF"/>
          </a:solidFill>
          <a:ln>
            <a:solidFill>
              <a:srgbClr val="000000"/>
            </a:solidFill>
          </a:ln>
        </p:spPr>
        <p:txBody>
          <a:bodyPr lIns="91577" tIns="45784" rIns="91577" bIns="45784"/>
          <a:lstStyle/>
          <a:p>
            <a:endParaRPr lang="en-US" altLang="en-US" dirty="0"/>
          </a:p>
        </p:txBody>
      </p:sp>
    </p:spTree>
    <p:extLst>
      <p:ext uri="{BB962C8B-B14F-4D97-AF65-F5344CB8AC3E}">
        <p14:creationId xmlns:p14="http://schemas.microsoft.com/office/powerpoint/2010/main" val="1538128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353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85863" y="700088"/>
            <a:ext cx="4643437" cy="3482975"/>
          </a:xfrm>
          <a:ln/>
        </p:spPr>
      </p:sp>
      <p:sp>
        <p:nvSpPr>
          <p:cNvPr id="26627" name="Rectangle 3"/>
          <p:cNvSpPr>
            <a:spLocks noGrp="1" noChangeArrowheads="1"/>
          </p:cNvSpPr>
          <p:nvPr>
            <p:ph type="body" idx="1"/>
          </p:nvPr>
        </p:nvSpPr>
        <p:spPr>
          <a:xfrm>
            <a:off x="934078" y="4416111"/>
            <a:ext cx="5142244" cy="4180819"/>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73" tIns="45781" rIns="91573" bIns="45781"/>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9864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B734C57-8139-4D76-9BAF-AB3868C5B817}"/>
              </a:ext>
            </a:extLst>
          </p:cNvPr>
          <p:cNvSpPr>
            <a:spLocks noGrp="1" noRot="1" noChangeAspect="1" noChangeArrowheads="1" noTextEdit="1"/>
          </p:cNvSpPr>
          <p:nvPr>
            <p:ph type="sldImg"/>
          </p:nvPr>
        </p:nvSpPr>
        <p:spPr>
          <a:xfrm>
            <a:off x="1262063" y="722313"/>
            <a:ext cx="4795837" cy="3597275"/>
          </a:xfrm>
          <a:solidFill>
            <a:srgbClr val="FFFFFF"/>
          </a:solidFill>
          <a:ln/>
        </p:spPr>
      </p:sp>
      <p:sp>
        <p:nvSpPr>
          <p:cNvPr id="5123" name="Rectangle 3">
            <a:extLst>
              <a:ext uri="{FF2B5EF4-FFF2-40B4-BE49-F238E27FC236}">
                <a16:creationId xmlns:a16="http://schemas.microsoft.com/office/drawing/2014/main" id="{1B2B8AEB-C750-4AA9-B438-13484E666C6E}"/>
              </a:ext>
            </a:extLst>
          </p:cNvPr>
          <p:cNvSpPr>
            <a:spLocks noGrp="1" noChangeArrowheads="1"/>
          </p:cNvSpPr>
          <p:nvPr>
            <p:ph type="body" idx="1"/>
          </p:nvPr>
        </p:nvSpPr>
        <p:spPr>
          <a:xfrm>
            <a:off x="974725" y="4560888"/>
            <a:ext cx="5365750" cy="4318000"/>
          </a:xfrm>
          <a:solidFill>
            <a:srgbClr val="FFFFFF"/>
          </a:solidFill>
          <a:ln>
            <a:solidFill>
              <a:srgbClr val="000000"/>
            </a:solidFill>
          </a:ln>
        </p:spPr>
        <p:txBody>
          <a:bodyPr lIns="94999" tIns="47495" rIns="94999" bIns="47495"/>
          <a:lstStyle/>
          <a:p>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046F7D96-DBD1-4512-B81F-EFBD650983FF}"/>
              </a:ext>
            </a:extLst>
          </p:cNvPr>
          <p:cNvSpPr>
            <a:spLocks noGrp="1" noRot="1" noChangeAspect="1" noChangeArrowheads="1" noTextEdit="1"/>
          </p:cNvSpPr>
          <p:nvPr>
            <p:ph type="sldImg"/>
          </p:nvPr>
        </p:nvSpPr>
        <p:spPr>
          <a:ln/>
        </p:spPr>
      </p:sp>
      <p:sp>
        <p:nvSpPr>
          <p:cNvPr id="7171" name="Notes Placeholder 2">
            <a:extLst>
              <a:ext uri="{FF2B5EF4-FFF2-40B4-BE49-F238E27FC236}">
                <a16:creationId xmlns:a16="http://schemas.microsoft.com/office/drawing/2014/main" id="{68095217-7344-4B9D-BF3E-5B6F24B9F6B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8297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8297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8297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85863" y="700088"/>
            <a:ext cx="4643437" cy="3482975"/>
          </a:xfrm>
          <a:ln/>
        </p:spPr>
      </p:sp>
      <p:sp>
        <p:nvSpPr>
          <p:cNvPr id="26627" name="Rectangle 3"/>
          <p:cNvSpPr>
            <a:spLocks noGrp="1" noChangeArrowheads="1"/>
          </p:cNvSpPr>
          <p:nvPr>
            <p:ph type="body" idx="1"/>
          </p:nvPr>
        </p:nvSpPr>
        <p:spPr>
          <a:xfrm>
            <a:off x="934078" y="4416111"/>
            <a:ext cx="5142244" cy="4180819"/>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73" tIns="45781" rIns="91573" bIns="45781"/>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8183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117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117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3536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6439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49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724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594600" cy="533400"/>
          </a:xfrm>
        </p:spPr>
        <p:txBody>
          <a:bodyPr/>
          <a:lstStyle/>
          <a:p>
            <a:r>
              <a:rPr lang="en-US" dirty="0"/>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Image result for rvce logo for ppt">
            <a:extLst>
              <a:ext uri="{FF2B5EF4-FFF2-40B4-BE49-F238E27FC236}">
                <a16:creationId xmlns:a16="http://schemas.microsoft.com/office/drawing/2014/main" id="{C5A6B922-0CC2-ACE9-618D-3BDB5D917A5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6" y="152400"/>
            <a:ext cx="662463" cy="60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59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18400" cy="533400"/>
          </a:xfrm>
        </p:spPr>
        <p:txBody>
          <a:bodyPr/>
          <a:lstStyle/>
          <a:p>
            <a:r>
              <a:rPr lang="en-US" dirty="0"/>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Image result for rvce logo for ppt">
            <a:extLst>
              <a:ext uri="{FF2B5EF4-FFF2-40B4-BE49-F238E27FC236}">
                <a16:creationId xmlns:a16="http://schemas.microsoft.com/office/drawing/2014/main" id="{135FA724-2F47-A4B8-21F3-ED119838436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6" y="152400"/>
            <a:ext cx="662463" cy="60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917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able Placeholder 2"/>
          <p:cNvSpPr>
            <a:spLocks noGrp="1"/>
          </p:cNvSpPr>
          <p:nvPr>
            <p:ph type="tbl" idx="1"/>
          </p:nvPr>
        </p:nvSpPr>
        <p:spPr>
          <a:xfrm>
            <a:off x="411163" y="1143000"/>
            <a:ext cx="8318500" cy="5181600"/>
          </a:xfrm>
        </p:spPr>
        <p:txBody>
          <a:bodyPr/>
          <a:lstStyle/>
          <a:p>
            <a:pPr lvl="0"/>
            <a:endParaRPr lang="en-US" noProof="0"/>
          </a:p>
        </p:txBody>
      </p:sp>
    </p:spTree>
    <p:extLst>
      <p:ext uri="{BB962C8B-B14F-4D97-AF65-F5344CB8AC3E}">
        <p14:creationId xmlns:p14="http://schemas.microsoft.com/office/powerpoint/2010/main" val="1535923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quarter" idx="1"/>
          </p:nvPr>
        </p:nvSpPr>
        <p:spPr>
          <a:xfrm>
            <a:off x="41116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1116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
            <a:extLst>
              <a:ext uri="{FF2B5EF4-FFF2-40B4-BE49-F238E27FC236}">
                <a16:creationId xmlns:a16="http://schemas.microsoft.com/office/drawing/2014/main" id="{6A21EAE1-8D45-4326-B9F0-C5E6A586830B}"/>
              </a:ext>
            </a:extLst>
          </p:cNvPr>
          <p:cNvSpPr>
            <a:spLocks noGrp="1"/>
          </p:cNvSpPr>
          <p:nvPr>
            <p:ph type="dt" sz="half" idx="10"/>
          </p:nvPr>
        </p:nvSpPr>
        <p:spPr/>
        <p:txBody>
          <a:bodyPr/>
          <a:lstStyle>
            <a:lvl1pPr>
              <a:defRPr/>
            </a:lvl1pPr>
          </a:lstStyle>
          <a:p>
            <a:pPr>
              <a:defRPr/>
            </a:pPr>
            <a:fld id="{93595A1C-53EA-41F4-BFED-68912C08D6BA}" type="datetime1">
              <a:rPr lang="en-US" smtClean="0"/>
              <a:t>1/7/2025</a:t>
            </a:fld>
            <a:endParaRPr lang="en-US"/>
          </a:p>
        </p:txBody>
      </p:sp>
      <p:sp>
        <p:nvSpPr>
          <p:cNvPr id="8" name="Footer Placeholder 3">
            <a:extLst>
              <a:ext uri="{FF2B5EF4-FFF2-40B4-BE49-F238E27FC236}">
                <a16:creationId xmlns:a16="http://schemas.microsoft.com/office/drawing/2014/main" id="{2D37993C-0E43-4CD7-8B6D-DFCE80EB151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308150A7-1CBC-4EB6-9C9C-3AB51797F2F4}"/>
              </a:ext>
            </a:extLst>
          </p:cNvPr>
          <p:cNvSpPr>
            <a:spLocks noGrp="1"/>
          </p:cNvSpPr>
          <p:nvPr>
            <p:ph type="sldNum" sz="quarter" idx="12"/>
          </p:nvPr>
        </p:nvSpPr>
        <p:spPr/>
        <p:txBody>
          <a:bodyPr/>
          <a:lstStyle>
            <a:lvl1pPr>
              <a:defRPr/>
            </a:lvl1pPr>
          </a:lstStyle>
          <a:p>
            <a:fld id="{9F50FF63-20C6-4237-9B92-454F1B500E19}" type="slidenum">
              <a:rPr lang="en-US" altLang="en-US"/>
              <a:pPr/>
              <a:t>‹#›</a:t>
            </a:fld>
            <a:endParaRPr lang="en-US" altLang="en-US"/>
          </a:p>
        </p:txBody>
      </p:sp>
    </p:spTree>
    <p:extLst>
      <p:ext uri="{BB962C8B-B14F-4D97-AF65-F5344CB8AC3E}">
        <p14:creationId xmlns:p14="http://schemas.microsoft.com/office/powerpoint/2010/main" val="348996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990600"/>
            <a:ext cx="8318500" cy="5181600"/>
          </a:xfrm>
        </p:spPr>
        <p:txBody>
          <a:bodyPr/>
          <a:lstStyle>
            <a:lvl1pPr>
              <a:defRPr>
                <a:solidFill>
                  <a:srgbClr val="0B0B83"/>
                </a:solidFill>
                <a:latin typeface="Times New Roman" panose="02020603050405020304" pitchFamily="18" charset="0"/>
                <a:cs typeface="Times New Roman" panose="02020603050405020304" pitchFamily="18" charset="0"/>
              </a:defRPr>
            </a:lvl1pPr>
            <a:lvl2pPr>
              <a:defRPr>
                <a:solidFill>
                  <a:srgbClr val="0B0B83"/>
                </a:solidFill>
                <a:latin typeface="Times New Roman" panose="02020603050405020304" pitchFamily="18" charset="0"/>
                <a:cs typeface="Times New Roman" panose="02020603050405020304" pitchFamily="18" charset="0"/>
              </a:defRPr>
            </a:lvl2pPr>
            <a:lvl3pPr>
              <a:defRPr>
                <a:solidFill>
                  <a:srgbClr val="0B0B83"/>
                </a:solidFill>
                <a:latin typeface="Times New Roman" panose="02020603050405020304" pitchFamily="18" charset="0"/>
                <a:cs typeface="Times New Roman" panose="02020603050405020304" pitchFamily="18" charset="0"/>
              </a:defRPr>
            </a:lvl3pPr>
            <a:lvl4pPr>
              <a:defRPr>
                <a:solidFill>
                  <a:srgbClr val="0B0B83"/>
                </a:solidFill>
                <a:latin typeface="Times New Roman" panose="02020603050405020304" pitchFamily="18" charset="0"/>
                <a:cs typeface="Times New Roman" panose="02020603050405020304" pitchFamily="18" charset="0"/>
              </a:defRPr>
            </a:lvl4pPr>
            <a:lvl5pPr>
              <a:defRPr>
                <a:solidFill>
                  <a:srgbClr val="0B0B83"/>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descr="Image result for rvce logo for ppt">
            <a:extLst>
              <a:ext uri="{FF2B5EF4-FFF2-40B4-BE49-F238E27FC236}">
                <a16:creationId xmlns:a16="http://schemas.microsoft.com/office/drawing/2014/main" id="{BFD0CE64-3A59-A75A-0853-1D36D4F43E9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6" y="152400"/>
            <a:ext cx="662463" cy="6095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61D9BD-34F2-2F8D-30DB-8437EC01FD1A}"/>
              </a:ext>
            </a:extLst>
          </p:cNvPr>
          <p:cNvSpPr>
            <a:spLocks noGrp="1"/>
          </p:cNvSpPr>
          <p:nvPr>
            <p:ph type="title"/>
          </p:nvPr>
        </p:nvSpPr>
        <p:spPr/>
        <p:txBody>
          <a:bodyPr/>
          <a:lstStyle/>
          <a:p>
            <a:r>
              <a:rPr lang="en-US"/>
              <a:t>Click to edit Master title style</a:t>
            </a:r>
            <a:endParaRPr lang="en-IN"/>
          </a:p>
        </p:txBody>
      </p:sp>
      <p:sp>
        <p:nvSpPr>
          <p:cNvPr id="4" name="TextBox 3">
            <a:extLst>
              <a:ext uri="{FF2B5EF4-FFF2-40B4-BE49-F238E27FC236}">
                <a16:creationId xmlns:a16="http://schemas.microsoft.com/office/drawing/2014/main" id="{FE71191B-1F48-2B32-927F-B402DF9EDE3C}"/>
              </a:ext>
            </a:extLst>
          </p:cNvPr>
          <p:cNvSpPr txBox="1"/>
          <p:nvPr userDrawn="1"/>
        </p:nvSpPr>
        <p:spPr>
          <a:xfrm>
            <a:off x="533400" y="6400801"/>
            <a:ext cx="838200" cy="307777"/>
          </a:xfrm>
          <a:prstGeom prst="rect">
            <a:avLst/>
          </a:prstGeom>
          <a:solidFill>
            <a:srgbClr val="F5F5F5"/>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0E5879E5-0EB6-136F-BC6D-787F6D6CC24D}"/>
              </a:ext>
            </a:extLst>
          </p:cNvPr>
          <p:cNvSpPr txBox="1"/>
          <p:nvPr userDrawn="1"/>
        </p:nvSpPr>
        <p:spPr>
          <a:xfrm>
            <a:off x="2590800" y="6387664"/>
            <a:ext cx="3505200" cy="307777"/>
          </a:xfrm>
          <a:prstGeom prst="rect">
            <a:avLst/>
          </a:prstGeom>
          <a:solidFill>
            <a:schemeClr val="accent3"/>
          </a:solidFill>
        </p:spPr>
        <p:txBody>
          <a:bodyPr wrap="square" rtlCol="0">
            <a:spAutoFit/>
          </a:bodyPr>
          <a:lstStyle/>
          <a:p>
            <a:endParaRPr lang="en-IN" dirty="0"/>
          </a:p>
        </p:txBody>
      </p:sp>
    </p:spTree>
    <p:extLst>
      <p:ext uri="{BB962C8B-B14F-4D97-AF65-F5344CB8AC3E}">
        <p14:creationId xmlns:p14="http://schemas.microsoft.com/office/powerpoint/2010/main" val="31189839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0B0B83"/>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Box 3">
            <a:extLst>
              <a:ext uri="{FF2B5EF4-FFF2-40B4-BE49-F238E27FC236}">
                <a16:creationId xmlns:a16="http://schemas.microsoft.com/office/drawing/2014/main" id="{191397A1-E6C1-17F0-83D1-E25CEA70F9BB}"/>
              </a:ext>
            </a:extLst>
          </p:cNvPr>
          <p:cNvSpPr txBox="1"/>
          <p:nvPr userDrawn="1"/>
        </p:nvSpPr>
        <p:spPr>
          <a:xfrm>
            <a:off x="2555240" y="6399311"/>
            <a:ext cx="3505200" cy="307777"/>
          </a:xfrm>
          <a:prstGeom prst="rect">
            <a:avLst/>
          </a:prstGeom>
          <a:solidFill>
            <a:srgbClr val="F5F5F5"/>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F836C11C-DD53-E24E-CF4C-DE3E1996E86C}"/>
              </a:ext>
            </a:extLst>
          </p:cNvPr>
          <p:cNvSpPr txBox="1"/>
          <p:nvPr userDrawn="1"/>
        </p:nvSpPr>
        <p:spPr>
          <a:xfrm>
            <a:off x="381000" y="6378989"/>
            <a:ext cx="1295400" cy="307777"/>
          </a:xfrm>
          <a:prstGeom prst="rect">
            <a:avLst/>
          </a:prstGeom>
          <a:solidFill>
            <a:schemeClr val="accent3"/>
          </a:solidFill>
        </p:spPr>
        <p:txBody>
          <a:bodyPr wrap="square" rtlCol="0">
            <a:spAutoFit/>
          </a:bodyPr>
          <a:lstStyle/>
          <a:p>
            <a:endParaRPr lang="en-IN" dirty="0"/>
          </a:p>
        </p:txBody>
      </p:sp>
    </p:spTree>
    <p:extLst>
      <p:ext uri="{BB962C8B-B14F-4D97-AF65-F5344CB8AC3E}">
        <p14:creationId xmlns:p14="http://schemas.microsoft.com/office/powerpoint/2010/main" val="10755246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Image result for rvce logo for ppt">
            <a:extLst>
              <a:ext uri="{FF2B5EF4-FFF2-40B4-BE49-F238E27FC236}">
                <a16:creationId xmlns:a16="http://schemas.microsoft.com/office/drawing/2014/main" id="{55D4DD04-2119-09A1-40FB-A817783EBD6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931" y="152400"/>
            <a:ext cx="662463" cy="60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685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16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594600" cy="533400"/>
          </a:xfrm>
        </p:spPr>
        <p:txBody>
          <a:bodyPr/>
          <a:lstStyle/>
          <a:p>
            <a:r>
              <a:rPr lang="en-US" dirty="0"/>
              <a:t>Click to edit Master title style</a:t>
            </a:r>
          </a:p>
        </p:txBody>
      </p:sp>
      <p:pic>
        <p:nvPicPr>
          <p:cNvPr id="3" name="Picture 2" descr="Image result for rvce logo for ppt">
            <a:extLst>
              <a:ext uri="{FF2B5EF4-FFF2-40B4-BE49-F238E27FC236}">
                <a16:creationId xmlns:a16="http://schemas.microsoft.com/office/drawing/2014/main" id="{433B2548-60B3-082F-8E0D-4876B3D2738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6" y="152400"/>
            <a:ext cx="662463" cy="60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6191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Image result for rvce logo for ppt">
            <a:extLst>
              <a:ext uri="{FF2B5EF4-FFF2-40B4-BE49-F238E27FC236}">
                <a16:creationId xmlns:a16="http://schemas.microsoft.com/office/drawing/2014/main" id="{1B6761F6-7FAB-87F7-FADD-11C2BFE43A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6" y="152400"/>
            <a:ext cx="662463" cy="60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323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263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1155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67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 Third Level</a:t>
            </a:r>
          </a:p>
        </p:txBody>
      </p:sp>
      <p:grpSp>
        <p:nvGrpSpPr>
          <p:cNvPr id="1028" name="Group 16"/>
          <p:cNvGrpSpPr>
            <a:grpSpLocks/>
          </p:cNvGrpSpPr>
          <p:nvPr userDrawn="1"/>
        </p:nvGrpSpPr>
        <p:grpSpPr bwMode="auto">
          <a:xfrm>
            <a:off x="304800" y="838200"/>
            <a:ext cx="8534400" cy="152400"/>
            <a:chOff x="264" y="788"/>
            <a:chExt cx="5232" cy="124"/>
          </a:xfrm>
        </p:grpSpPr>
        <p:sp>
          <p:nvSpPr>
            <p:cNvPr id="1030"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31"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10" name="Text Box 10"/>
          <p:cNvSpPr txBox="1">
            <a:spLocks noChangeArrowheads="1"/>
          </p:cNvSpPr>
          <p:nvPr userDrawn="1"/>
        </p:nvSpPr>
        <p:spPr bwMode="auto">
          <a:xfrm>
            <a:off x="457200" y="6400800"/>
            <a:ext cx="8534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defRPr/>
            </a:pPr>
            <a:r>
              <a:rPr lang="en-US" dirty="0"/>
              <a:t>2/10/2021		</a:t>
            </a:r>
            <a:r>
              <a:rPr lang="en-US" baseline="0" dirty="0"/>
              <a:t>      </a:t>
            </a:r>
            <a:r>
              <a:rPr lang="en-US" dirty="0"/>
              <a:t>Introduction to Data Mining, 2</a:t>
            </a:r>
            <a:r>
              <a:rPr lang="en-US" baseline="30000" dirty="0"/>
              <a:t>nd</a:t>
            </a:r>
            <a:r>
              <a:rPr lang="en-US" dirty="0"/>
              <a:t> Edition 			              </a:t>
            </a:r>
            <a:fld id="{7C9F7F48-2944-4AF0-87BF-27ECBE076434}" type="slidenum">
              <a:rPr lang="en-US" smtClean="0"/>
              <a:pPr>
                <a:spcBef>
                  <a:spcPct val="50000"/>
                </a:spcBef>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p:txStyles>
    <p:titleStyle>
      <a:lvl1pPr algn="l" rtl="0" eaLnBrk="0" fontAlgn="base" hangingPunct="0">
        <a:lnSpc>
          <a:spcPts val="3600"/>
        </a:lnSpc>
        <a:spcBef>
          <a:spcPct val="0"/>
        </a:spcBef>
        <a:spcAft>
          <a:spcPct val="0"/>
        </a:spcAft>
        <a:defRPr sz="3200" b="1">
          <a:solidFill>
            <a:srgbClr val="0B0B83"/>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image" Target="../media/image91.wmf"/><Relationship Id="rId1" Type="http://schemas.openxmlformats.org/officeDocument/2006/relationships/slideLayout" Target="../slideLayouts/slideLayout15.xml"/><Relationship Id="rId4" Type="http://schemas.openxmlformats.org/officeDocument/2006/relationships/image" Target="../media/image92.emf"/></Relationships>
</file>

<file path=ppt/slides/_rels/slide10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96.emf"/><Relationship Id="rId2" Type="http://schemas.openxmlformats.org/officeDocument/2006/relationships/image" Target="../media/image91.wmf"/><Relationship Id="rId1" Type="http://schemas.openxmlformats.org/officeDocument/2006/relationships/slideLayout" Target="../slideLayouts/slideLayout15.xml"/><Relationship Id="rId6" Type="http://schemas.openxmlformats.org/officeDocument/2006/relationships/image" Target="../media/image93.e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95.emf"/><Relationship Id="rId4" Type="http://schemas.openxmlformats.org/officeDocument/2006/relationships/image" Target="../media/image92.emf"/><Relationship Id="rId9" Type="http://schemas.openxmlformats.org/officeDocument/2006/relationships/oleObject" Target="../embeddings/oleObject28.bin"/></Relationships>
</file>

<file path=ppt/slides/_rels/slide105.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102.emf"/><Relationship Id="rId2" Type="http://schemas.openxmlformats.org/officeDocument/2006/relationships/image" Target="../media/image97.wmf"/><Relationship Id="rId1" Type="http://schemas.openxmlformats.org/officeDocument/2006/relationships/slideLayout" Target="../slideLayouts/slideLayout15.xml"/><Relationship Id="rId6" Type="http://schemas.openxmlformats.org/officeDocument/2006/relationships/image" Target="../media/image99.e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101.emf"/><Relationship Id="rId4" Type="http://schemas.openxmlformats.org/officeDocument/2006/relationships/image" Target="../media/image98.emf"/><Relationship Id="rId9" Type="http://schemas.openxmlformats.org/officeDocument/2006/relationships/oleObject" Target="../embeddings/oleObject33.bin"/></Relationships>
</file>

<file path=ppt/slides/_rels/slide106.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3.bin"/><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50.png"/><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5.bin"/><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oleObject" Target="../embeddings/oleObject16.bin"/></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2.wmf"/><Relationship Id="rId2" Type="http://schemas.openxmlformats.org/officeDocument/2006/relationships/oleObject" Target="../embeddings/oleObject15.bin"/><Relationship Id="rId1" Type="http://schemas.openxmlformats.org/officeDocument/2006/relationships/slideLayout" Target="../slideLayouts/slideLayout6.xml"/><Relationship Id="rId6" Type="http://schemas.openxmlformats.org/officeDocument/2006/relationships/oleObject" Target="../embeddings/oleObject17.bin"/><Relationship Id="rId5" Type="http://schemas.openxmlformats.org/officeDocument/2006/relationships/image" Target="../media/image41.emf"/><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oleObject" Target="../embeddings/oleObject20.bin"/></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990600" y="2105156"/>
            <a:ext cx="7971396" cy="838200"/>
          </a:xfrm>
        </p:spPr>
        <p:txBody>
          <a:bodyPr/>
          <a:lstStyle/>
          <a:p>
            <a:pPr algn="ctr"/>
            <a:r>
              <a:rPr lang="en-US" altLang="en-US" sz="2800" dirty="0">
                <a:latin typeface="Times New Roman" panose="02020603050405020304" pitchFamily="18" charset="0"/>
                <a:cs typeface="Times New Roman" panose="02020603050405020304" pitchFamily="18" charset="0"/>
              </a:rPr>
              <a:t>21AI52-Artificial Intelligence and Machine Learning</a:t>
            </a:r>
          </a:p>
        </p:txBody>
      </p:sp>
      <p:sp>
        <p:nvSpPr>
          <p:cNvPr id="2051" name="Rectangle 1027"/>
          <p:cNvSpPr>
            <a:spLocks noChangeArrowheads="1"/>
          </p:cNvSpPr>
          <p:nvPr/>
        </p:nvSpPr>
        <p:spPr bwMode="auto">
          <a:xfrm>
            <a:off x="1058304" y="3423557"/>
            <a:ext cx="7086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20000"/>
              </a:spcBef>
              <a:buClr>
                <a:schemeClr val="folHlink"/>
              </a:buClr>
              <a:buSzPct val="60000"/>
              <a:buFont typeface="Wingdings" pitchFamily="2" charset="2"/>
              <a:buNone/>
            </a:pPr>
            <a:r>
              <a:rPr lang="en-US" altLang="en-US" sz="7200" b="0" dirty="0">
                <a:latin typeface="Book Antiqua" panose="02040602050305030304" pitchFamily="18" charset="0"/>
              </a:rPr>
              <a:t>Unit-IV</a:t>
            </a:r>
            <a:endParaRPr lang="en-US" altLang="en-US" sz="6600" b="0" dirty="0">
              <a:latin typeface="Book Antiqua" panose="02040602050305030304" pitchFamily="18" charset="0"/>
            </a:endParaRPr>
          </a:p>
          <a:p>
            <a:pPr algn="ctr"/>
            <a:endParaRPr lang="en-US" altLang="en-US" sz="1600" b="0" dirty="0"/>
          </a:p>
          <a:p>
            <a:pPr algn="ctr"/>
            <a:endParaRPr lang="en-US" altLang="en-US" sz="1600" b="0" dirty="0"/>
          </a:p>
          <a:p>
            <a:pPr algn="ctr"/>
            <a:endParaRPr lang="en-US" altLang="en-US" sz="1600" b="0" dirty="0"/>
          </a:p>
          <a:p>
            <a:endParaRPr lang="en-US" altLang="en-US" sz="2000" b="0" dirty="0"/>
          </a:p>
        </p:txBody>
      </p:sp>
      <p:grpSp>
        <p:nvGrpSpPr>
          <p:cNvPr id="2" name="Group 2052">
            <a:extLst>
              <a:ext uri="{FF2B5EF4-FFF2-40B4-BE49-F238E27FC236}">
                <a16:creationId xmlns:a16="http://schemas.microsoft.com/office/drawing/2014/main" id="{F5060622-2399-5E4E-D455-2FABE78A17B3}"/>
              </a:ext>
            </a:extLst>
          </p:cNvPr>
          <p:cNvGrpSpPr>
            <a:grpSpLocks/>
          </p:cNvGrpSpPr>
          <p:nvPr/>
        </p:nvGrpSpPr>
        <p:grpSpPr bwMode="auto">
          <a:xfrm>
            <a:off x="342900" y="4419600"/>
            <a:ext cx="8534400" cy="152400"/>
            <a:chOff x="264" y="788"/>
            <a:chExt cx="5232" cy="124"/>
          </a:xfrm>
        </p:grpSpPr>
        <p:sp>
          <p:nvSpPr>
            <p:cNvPr id="3" name="Rectangle 2053">
              <a:extLst>
                <a:ext uri="{FF2B5EF4-FFF2-40B4-BE49-F238E27FC236}">
                  <a16:creationId xmlns:a16="http://schemas.microsoft.com/office/drawing/2014/main" id="{AA710740-80C1-9614-F499-CF783A7D46B4}"/>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4" name="Rectangle 2054">
              <a:extLst>
                <a:ext uri="{FF2B5EF4-FFF2-40B4-BE49-F238E27FC236}">
                  <a16:creationId xmlns:a16="http://schemas.microsoft.com/office/drawing/2014/main" id="{99BB2382-170F-2386-4835-1F356375A4E1}"/>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5" name="object 3">
            <a:extLst>
              <a:ext uri="{FF2B5EF4-FFF2-40B4-BE49-F238E27FC236}">
                <a16:creationId xmlns:a16="http://schemas.microsoft.com/office/drawing/2014/main" id="{63EE793A-6D7D-2DB1-392A-47AAEC71C9FC}"/>
              </a:ext>
            </a:extLst>
          </p:cNvPr>
          <p:cNvSpPr>
            <a:spLocks/>
          </p:cNvSpPr>
          <p:nvPr/>
        </p:nvSpPr>
        <p:spPr bwMode="auto">
          <a:xfrm>
            <a:off x="29604" y="9627"/>
            <a:ext cx="5041282" cy="2933729"/>
          </a:xfrm>
          <a:custGeom>
            <a:avLst/>
            <a:gdLst>
              <a:gd name="T0" fmla="*/ 120196462 w 7436484"/>
              <a:gd name="T1" fmla="*/ 0 h 5134610"/>
              <a:gd name="T2" fmla="*/ 0 w 7436484"/>
              <a:gd name="T3" fmla="*/ 0 h 5134610"/>
              <a:gd name="T4" fmla="*/ 0 w 7436484"/>
              <a:gd name="T5" fmla="*/ 83363711 h 5134610"/>
              <a:gd name="T6" fmla="*/ 120196462 w 7436484"/>
              <a:gd name="T7" fmla="*/ 0 h 5134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36484" h="5134610">
                <a:moveTo>
                  <a:pt x="7435941" y="0"/>
                </a:moveTo>
                <a:lnTo>
                  <a:pt x="0" y="0"/>
                </a:lnTo>
                <a:lnTo>
                  <a:pt x="0" y="5134513"/>
                </a:lnTo>
                <a:lnTo>
                  <a:pt x="7435941" y="0"/>
                </a:lnTo>
                <a:close/>
              </a:path>
            </a:pathLst>
          </a:custGeom>
          <a:solidFill>
            <a:srgbClr val="00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dirty="0"/>
          </a:p>
        </p:txBody>
      </p:sp>
      <p:sp>
        <p:nvSpPr>
          <p:cNvPr id="6" name="Rectangle 5">
            <a:extLst>
              <a:ext uri="{FF2B5EF4-FFF2-40B4-BE49-F238E27FC236}">
                <a16:creationId xmlns:a16="http://schemas.microsoft.com/office/drawing/2014/main" id="{5D9AC204-1214-8DE0-3CB6-8710FE82630A}"/>
              </a:ext>
            </a:extLst>
          </p:cNvPr>
          <p:cNvSpPr/>
          <p:nvPr/>
        </p:nvSpPr>
        <p:spPr>
          <a:xfrm>
            <a:off x="29604" y="9627"/>
            <a:ext cx="9144000" cy="6858000"/>
          </a:xfrm>
          <a:prstGeom prst="rect">
            <a:avLst/>
          </a:prstGeom>
          <a:noFill/>
          <a:ln w="76200">
            <a:solidFill>
              <a:srgbClr val="005893"/>
            </a:solidFill>
          </a:ln>
        </p:spPr>
        <p:style>
          <a:lnRef idx="2">
            <a:schemeClr val="accent4"/>
          </a:lnRef>
          <a:fillRef idx="1">
            <a:schemeClr val="lt1"/>
          </a:fillRef>
          <a:effectRef idx="0">
            <a:schemeClr val="accent4"/>
          </a:effectRef>
          <a:fontRef idx="minor">
            <a:schemeClr val="dk1"/>
          </a:fontRef>
        </p:style>
        <p:txBody>
          <a:bodyPr lIns="46570" tIns="23285" rIns="46570" bIns="23285" anchor="ctr"/>
          <a:lstStyle/>
          <a:p>
            <a:pPr algn="ctr">
              <a:defRPr/>
            </a:pPr>
            <a:endParaRPr lang="en-IN" dirty="0">
              <a:solidFill>
                <a:srgbClr val="FFFFFF"/>
              </a:solidFill>
            </a:endParaRPr>
          </a:p>
        </p:txBody>
      </p:sp>
      <p:sp>
        <p:nvSpPr>
          <p:cNvPr id="8" name="object 7">
            <a:extLst>
              <a:ext uri="{FF2B5EF4-FFF2-40B4-BE49-F238E27FC236}">
                <a16:creationId xmlns:a16="http://schemas.microsoft.com/office/drawing/2014/main" id="{070256ED-3C53-F38E-EA07-288D67CC723C}"/>
              </a:ext>
            </a:extLst>
          </p:cNvPr>
          <p:cNvSpPr txBox="1"/>
          <p:nvPr/>
        </p:nvSpPr>
        <p:spPr>
          <a:xfrm>
            <a:off x="7330941" y="247405"/>
            <a:ext cx="1548790" cy="468196"/>
          </a:xfrm>
          <a:prstGeom prst="rect">
            <a:avLst/>
          </a:prstGeom>
        </p:spPr>
        <p:txBody>
          <a:bodyPr lIns="0" tIns="6468" rIns="0" bIns="0">
            <a:spAutoFit/>
          </a:bodyPr>
          <a:lstStyle/>
          <a:p>
            <a:pPr marL="6468" eaLnBrk="1" hangingPunct="1">
              <a:spcBef>
                <a:spcPts val="51"/>
              </a:spcBef>
              <a:defRPr/>
            </a:pPr>
            <a:r>
              <a:rPr sz="1500" i="1" spc="-3" dirty="0">
                <a:solidFill>
                  <a:srgbClr val="422C75"/>
                </a:solidFill>
                <a:latin typeface="Playfair Display"/>
                <a:ea typeface="ＭＳ Ｐゴシック" charset="0"/>
                <a:cs typeface="Playfair Display"/>
              </a:rPr>
              <a:t>Go, change </a:t>
            </a:r>
            <a:r>
              <a:rPr sz="1500" i="1" dirty="0">
                <a:solidFill>
                  <a:srgbClr val="422C75"/>
                </a:solidFill>
                <a:latin typeface="Playfair Display"/>
                <a:ea typeface="ＭＳ Ｐゴシック" charset="0"/>
                <a:cs typeface="Playfair Display"/>
              </a:rPr>
              <a:t>the</a:t>
            </a:r>
            <a:r>
              <a:rPr sz="1500" i="1" spc="-41" dirty="0">
                <a:solidFill>
                  <a:srgbClr val="422C75"/>
                </a:solidFill>
                <a:latin typeface="Playfair Display"/>
                <a:ea typeface="ＭＳ Ｐゴシック" charset="0"/>
                <a:cs typeface="Playfair Display"/>
              </a:rPr>
              <a:t> </a:t>
            </a:r>
            <a:r>
              <a:rPr sz="1500" i="1" spc="-3" dirty="0">
                <a:solidFill>
                  <a:srgbClr val="422C75"/>
                </a:solidFill>
                <a:latin typeface="Playfair Display"/>
                <a:ea typeface="ＭＳ Ｐゴシック" charset="0"/>
                <a:cs typeface="Playfair Display"/>
              </a:rPr>
              <a:t>world</a:t>
            </a:r>
            <a:endParaRPr sz="1500" dirty="0">
              <a:latin typeface="Playfair Display"/>
              <a:ea typeface="ＭＳ Ｐゴシック" charset="0"/>
              <a:cs typeface="Playfair Display"/>
            </a:endParaRPr>
          </a:p>
        </p:txBody>
      </p:sp>
      <p:sp>
        <p:nvSpPr>
          <p:cNvPr id="9" name="Title 3">
            <a:extLst>
              <a:ext uri="{FF2B5EF4-FFF2-40B4-BE49-F238E27FC236}">
                <a16:creationId xmlns:a16="http://schemas.microsoft.com/office/drawing/2014/main" id="{A7FFD6F5-8C66-9A58-E530-07007F46EF4C}"/>
              </a:ext>
            </a:extLst>
          </p:cNvPr>
          <p:cNvSpPr txBox="1">
            <a:spLocks/>
          </p:cNvSpPr>
          <p:nvPr/>
        </p:nvSpPr>
        <p:spPr bwMode="auto">
          <a:xfrm>
            <a:off x="0" y="376401"/>
            <a:ext cx="4109890" cy="65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570" tIns="23285" rIns="46570" bIns="23285"/>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a:br>
              <a:rPr lang="en-US" sz="2000" dirty="0">
                <a:solidFill>
                  <a:schemeClr val="tx2"/>
                </a:solidFill>
                <a:latin typeface="Times New Roman" pitchFamily="18" charset="0"/>
                <a:cs typeface="Times New Roman" pitchFamily="18" charset="0"/>
              </a:rPr>
            </a:br>
            <a:br>
              <a:rPr lang="en-US" sz="2000" dirty="0">
                <a:solidFill>
                  <a:schemeClr val="tx2"/>
                </a:solidFill>
                <a:latin typeface="Times New Roman" pitchFamily="18" charset="0"/>
                <a:cs typeface="Times New Roman" pitchFamily="18" charset="0"/>
              </a:rPr>
            </a:br>
            <a:br>
              <a:rPr lang="en-US" sz="2000" dirty="0">
                <a:solidFill>
                  <a:schemeClr val="tx2"/>
                </a:solidFill>
                <a:latin typeface="Times New Roman" pitchFamily="18" charset="0"/>
                <a:cs typeface="Times New Roman" pitchFamily="18" charset="0"/>
              </a:rPr>
            </a:br>
            <a:endParaRPr lang="en-IN" sz="1500" dirty="0">
              <a:solidFill>
                <a:schemeClr val="tx2"/>
              </a:solidFill>
              <a:latin typeface="Times New Roman" pitchFamily="18" charset="0"/>
              <a:cs typeface="Times New Roman" pitchFamily="18" charset="0"/>
            </a:endParaRPr>
          </a:p>
        </p:txBody>
      </p:sp>
      <p:sp>
        <p:nvSpPr>
          <p:cNvPr id="10" name="object 4">
            <a:extLst>
              <a:ext uri="{FF2B5EF4-FFF2-40B4-BE49-F238E27FC236}">
                <a16:creationId xmlns:a16="http://schemas.microsoft.com/office/drawing/2014/main" id="{532F486C-1263-8C09-69CD-7ED9A79D0307}"/>
              </a:ext>
            </a:extLst>
          </p:cNvPr>
          <p:cNvSpPr>
            <a:spLocks noChangeArrowheads="1"/>
          </p:cNvSpPr>
          <p:nvPr/>
        </p:nvSpPr>
        <p:spPr bwMode="auto">
          <a:xfrm>
            <a:off x="29604" y="21771"/>
            <a:ext cx="839740" cy="77879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dirty="0"/>
          </a:p>
        </p:txBody>
      </p:sp>
      <p:sp>
        <p:nvSpPr>
          <p:cNvPr id="11" name="object 6">
            <a:extLst>
              <a:ext uri="{FF2B5EF4-FFF2-40B4-BE49-F238E27FC236}">
                <a16:creationId xmlns:a16="http://schemas.microsoft.com/office/drawing/2014/main" id="{B7FF3399-8D5A-730F-E70D-98ED4AAE6C0E}"/>
              </a:ext>
            </a:extLst>
          </p:cNvPr>
          <p:cNvSpPr txBox="1"/>
          <p:nvPr/>
        </p:nvSpPr>
        <p:spPr>
          <a:xfrm>
            <a:off x="962344" y="114380"/>
            <a:ext cx="1780856" cy="943012"/>
          </a:xfrm>
          <a:prstGeom prst="rect">
            <a:avLst/>
          </a:prstGeom>
        </p:spPr>
        <p:txBody>
          <a:bodyPr wrap="square" lIns="0" tIns="6792" rIns="0" bIns="0">
            <a:spAutoFit/>
          </a:bodyPr>
          <a:lstStyle/>
          <a:p>
            <a:pPr marL="6468" eaLnBrk="1" hangingPunct="1">
              <a:lnSpc>
                <a:spcPts val="2391"/>
              </a:lnSpc>
              <a:spcBef>
                <a:spcPts val="53"/>
              </a:spcBef>
              <a:defRPr/>
            </a:pPr>
            <a:r>
              <a:rPr lang="en-IN" sz="2200" spc="-18" dirty="0">
                <a:solidFill>
                  <a:srgbClr val="FFFFFF"/>
                </a:solidFill>
                <a:latin typeface="Helvetica-Bold"/>
                <a:ea typeface="ＭＳ Ｐゴシック" charset="0"/>
                <a:cs typeface="Helvetica-Bold"/>
              </a:rPr>
              <a:t>RV College of </a:t>
            </a:r>
          </a:p>
          <a:p>
            <a:pPr marL="6468" eaLnBrk="1" hangingPunct="1">
              <a:lnSpc>
                <a:spcPts val="2391"/>
              </a:lnSpc>
              <a:spcBef>
                <a:spcPts val="53"/>
              </a:spcBef>
              <a:defRPr/>
            </a:pPr>
            <a:r>
              <a:rPr lang="en-IN" sz="2200" spc="-18" dirty="0">
                <a:solidFill>
                  <a:srgbClr val="FFFFFF"/>
                </a:solidFill>
                <a:latin typeface="Helvetica-Bold"/>
                <a:ea typeface="ＭＳ Ｐゴシック" charset="0"/>
                <a:cs typeface="Helvetica-Bold"/>
              </a:rPr>
              <a:t>Engineering</a:t>
            </a:r>
            <a:endParaRPr sz="2200" dirty="0">
              <a:latin typeface="Helvetica-Bold"/>
              <a:ea typeface="ＭＳ Ｐゴシック" charset="0"/>
              <a:cs typeface="Helvetic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19200" y="152400"/>
            <a:ext cx="7442200" cy="533400"/>
          </a:xfrm>
        </p:spPr>
        <p:txBody>
          <a:bodyPr/>
          <a:lstStyle/>
          <a:p>
            <a:r>
              <a:rPr lang="en-US" altLang="en-US" dirty="0"/>
              <a:t>Nearest Neighbor Classification…</a:t>
            </a:r>
          </a:p>
        </p:txBody>
      </p:sp>
      <p:sp>
        <p:nvSpPr>
          <p:cNvPr id="44035" name="Rectangle 3"/>
          <p:cNvSpPr>
            <a:spLocks noGrp="1" noChangeArrowheads="1"/>
          </p:cNvSpPr>
          <p:nvPr>
            <p:ph type="body" idx="1"/>
          </p:nvPr>
        </p:nvSpPr>
        <p:spPr/>
        <p:txBody>
          <a:bodyPr/>
          <a:lstStyle/>
          <a:p>
            <a:pPr marL="0" indent="0">
              <a:buNone/>
            </a:pPr>
            <a:endParaRPr lang="en-US" altLang="en-US" sz="2400" dirty="0"/>
          </a:p>
          <a:p>
            <a:pPr marL="0" indent="0">
              <a:buNone/>
            </a:pPr>
            <a:r>
              <a:rPr lang="en-US" altLang="en-US" sz="2000" b="1" kern="1200" dirty="0"/>
              <a:t> </a:t>
            </a:r>
          </a:p>
        </p:txBody>
      </p:sp>
      <p:sp>
        <p:nvSpPr>
          <p:cNvPr id="2" name="Rectangle 1">
            <a:extLst>
              <a:ext uri="{FF2B5EF4-FFF2-40B4-BE49-F238E27FC236}">
                <a16:creationId xmlns:a16="http://schemas.microsoft.com/office/drawing/2014/main" id="{277D117B-402C-BF4C-01FD-B7ED39F7B45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9A058FD9-1D95-EBBC-4AD0-3EE3DB67500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0"/>
            <a:ext cx="36290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7764" y="990600"/>
            <a:ext cx="4572000" cy="400110"/>
          </a:xfrm>
          <a:prstGeom prst="rect">
            <a:avLst/>
          </a:prstGeom>
        </p:spPr>
        <p:txBody>
          <a:bodyPr>
            <a:spAutoFit/>
          </a:bodyPr>
          <a:lstStyle/>
          <a:p>
            <a:pPr>
              <a:spcBef>
                <a:spcPct val="10000"/>
              </a:spcBef>
              <a:spcAft>
                <a:spcPts val="400"/>
              </a:spcAft>
              <a:buClr>
                <a:srgbClr val="0C7B9C"/>
              </a:buClr>
              <a:buSzPct val="75000"/>
            </a:pPr>
            <a:r>
              <a:rPr lang="en-US" sz="2000" dirty="0">
                <a:solidFill>
                  <a:srgbClr val="0B0B83"/>
                </a:solidFill>
                <a:latin typeface="Times New Roman" panose="02020603050405020304" pitchFamily="18" charset="0"/>
                <a:cs typeface="Times New Roman" panose="02020603050405020304" pitchFamily="18" charset="0"/>
              </a:rPr>
              <a:t>Majority Voting</a:t>
            </a:r>
          </a:p>
        </p:txBody>
      </p:sp>
      <p:sp>
        <p:nvSpPr>
          <p:cNvPr id="6" name="Rectangle 5"/>
          <p:cNvSpPr/>
          <p:nvPr/>
        </p:nvSpPr>
        <p:spPr>
          <a:xfrm>
            <a:off x="76200" y="2209800"/>
            <a:ext cx="8077200" cy="1097736"/>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In the majority voting approach, every neighbor has the same impact on the classification</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This makes the algorithm sensitive to the choice of k</a:t>
            </a:r>
            <a:endParaRPr lang="en-IN" sz="2000" b="0" dirty="0">
              <a:solidFill>
                <a:srgbClr val="0B0B83"/>
              </a:solidFill>
              <a:latin typeface="Times New Roman" panose="02020603050405020304" pitchFamily="18" charset="0"/>
              <a:cs typeface="Times New Roman" panose="02020603050405020304" pitchFamily="18" charset="0"/>
            </a:endParaRPr>
          </a:p>
        </p:txBody>
      </p:sp>
      <p:sp>
        <p:nvSpPr>
          <p:cNvPr id="7" name="Rectangle 6"/>
          <p:cNvSpPr/>
          <p:nvPr/>
        </p:nvSpPr>
        <p:spPr>
          <a:xfrm>
            <a:off x="152400" y="3502307"/>
            <a:ext cx="8686799" cy="1795363"/>
          </a:xfrm>
          <a:prstGeom prst="rect">
            <a:avLst/>
          </a:prstGeom>
        </p:spPr>
        <p:txBody>
          <a:bodyPr wrap="square">
            <a:spAutoFit/>
          </a:bodyPr>
          <a:lstStyle/>
          <a:p>
            <a:pPr>
              <a:spcBef>
                <a:spcPct val="10000"/>
              </a:spcBef>
              <a:spcAft>
                <a:spcPts val="400"/>
              </a:spcAft>
              <a:buClr>
                <a:srgbClr val="0C7B9C"/>
              </a:buClr>
              <a:buSzPct val="75000"/>
            </a:pPr>
            <a:r>
              <a:rPr lang="en-IN" sz="2000" dirty="0">
                <a:solidFill>
                  <a:srgbClr val="0B0B83"/>
                </a:solidFill>
                <a:latin typeface="Times New Roman" panose="02020603050405020304" pitchFamily="18" charset="0"/>
                <a:cs typeface="Times New Roman" panose="02020603050405020304" pitchFamily="18" charset="0"/>
              </a:rPr>
              <a:t>Distance-Weighted Voting</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One way to reduce the impact of k is  to weight the influence of each nearest neighbor x</a:t>
            </a:r>
            <a:r>
              <a:rPr lang="en-US" sz="2000" b="0" baseline="-25000" dirty="0">
                <a:solidFill>
                  <a:srgbClr val="0B0B83"/>
                </a:solidFill>
                <a:latin typeface="Times New Roman" panose="02020603050405020304" pitchFamily="18" charset="0"/>
                <a:cs typeface="Times New Roman" panose="02020603050405020304" pitchFamily="18" charset="0"/>
              </a:rPr>
              <a:t>i</a:t>
            </a:r>
            <a:r>
              <a:rPr lang="en-US" sz="2000" b="0" dirty="0">
                <a:solidFill>
                  <a:srgbClr val="0B0B83"/>
                </a:solidFill>
                <a:latin typeface="Times New Roman" panose="02020603050405020304" pitchFamily="18" charset="0"/>
                <a:cs typeface="Times New Roman" panose="02020603050405020304" pitchFamily="18" charset="0"/>
              </a:rPr>
              <a:t> according to its distance</a:t>
            </a:r>
            <a:r>
              <a:rPr lang="en-US" sz="2000" b="0" dirty="0"/>
              <a:t>: </a:t>
            </a:r>
            <a:r>
              <a:rPr lang="en-US" sz="2000" b="0" dirty="0" err="1">
                <a:solidFill>
                  <a:srgbClr val="0B0B83"/>
                </a:solidFill>
                <a:latin typeface="Times New Roman" panose="02020603050405020304" pitchFamily="18" charset="0"/>
                <a:cs typeface="Times New Roman" panose="02020603050405020304" pitchFamily="18" charset="0"/>
              </a:rPr>
              <a:t>w</a:t>
            </a:r>
            <a:r>
              <a:rPr lang="en-US" sz="2000" b="0" baseline="-25000" dirty="0" err="1">
                <a:solidFill>
                  <a:srgbClr val="0B0B83"/>
                </a:solidFill>
                <a:latin typeface="Times New Roman" panose="02020603050405020304" pitchFamily="18" charset="0"/>
                <a:cs typeface="Times New Roman" panose="02020603050405020304" pitchFamily="18" charset="0"/>
              </a:rPr>
              <a:t>i</a:t>
            </a:r>
            <a:r>
              <a:rPr lang="en-US" sz="2000" b="0" baseline="-25000" dirty="0">
                <a:solidFill>
                  <a:srgbClr val="0B0B83"/>
                </a:solidFill>
                <a:latin typeface="Times New Roman" panose="02020603050405020304" pitchFamily="18" charset="0"/>
                <a:cs typeface="Times New Roman" panose="02020603050405020304" pitchFamily="18" charset="0"/>
              </a:rPr>
              <a:t> </a:t>
            </a:r>
            <a:r>
              <a:rPr lang="en-US" sz="2000" b="0" dirty="0">
                <a:solidFill>
                  <a:srgbClr val="0B0B83"/>
                </a:solidFill>
                <a:latin typeface="Times New Roman" panose="02020603050405020304" pitchFamily="18" charset="0"/>
                <a:cs typeface="Times New Roman" panose="02020603050405020304" pitchFamily="18" charset="0"/>
              </a:rPr>
              <a:t>=</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As a result, training examples that are located far away from z have a weaker impact on the classification compared to those that are located close to z.</a:t>
            </a:r>
            <a:endParaRPr lang="en-IN" sz="2000" b="0" dirty="0">
              <a:solidFill>
                <a:srgbClr val="0B0B83"/>
              </a:solidFill>
              <a:latin typeface="Times New Roman" panose="02020603050405020304" pitchFamily="18" charset="0"/>
              <a:cs typeface="Times New Roman" panose="02020603050405020304" pitchFamily="18" charset="0"/>
            </a:endParaRP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5410200"/>
            <a:ext cx="462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537" y="4361886"/>
            <a:ext cx="9429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512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CEBE6F2-EA68-4B04-AA31-6E0DA60C840C}"/>
              </a:ext>
            </a:extLst>
          </p:cNvPr>
          <p:cNvSpPr>
            <a:spLocks noGrp="1" noChangeArrowheads="1"/>
          </p:cNvSpPr>
          <p:nvPr>
            <p:ph type="title"/>
          </p:nvPr>
        </p:nvSpPr>
        <p:spPr>
          <a:xfrm>
            <a:off x="628650" y="152400"/>
            <a:ext cx="8280400" cy="533400"/>
          </a:xfrm>
        </p:spPr>
        <p:txBody>
          <a:bodyPr/>
          <a:lstStyle/>
          <a:p>
            <a:r>
              <a:rPr lang="en-US" altLang="en-US" dirty="0"/>
              <a:t>Bagging (Bootstrap </a:t>
            </a:r>
            <a:r>
              <a:rPr lang="en-US" altLang="en-US" dirty="0" err="1"/>
              <a:t>AGGregatING</a:t>
            </a:r>
            <a:r>
              <a:rPr lang="en-US" altLang="en-US" dirty="0"/>
              <a:t>)</a:t>
            </a:r>
          </a:p>
        </p:txBody>
      </p:sp>
      <p:sp>
        <p:nvSpPr>
          <p:cNvPr id="15363" name="Rectangle 3">
            <a:extLst>
              <a:ext uri="{FF2B5EF4-FFF2-40B4-BE49-F238E27FC236}">
                <a16:creationId xmlns:a16="http://schemas.microsoft.com/office/drawing/2014/main" id="{8715C23C-06AB-4189-A0C9-F40880131140}"/>
              </a:ext>
            </a:extLst>
          </p:cNvPr>
          <p:cNvSpPr>
            <a:spLocks noGrp="1" noChangeArrowheads="1"/>
          </p:cNvSpPr>
          <p:nvPr>
            <p:ph type="body" idx="1"/>
          </p:nvPr>
        </p:nvSpPr>
        <p:spPr/>
        <p:txBody>
          <a:bodyPr/>
          <a:lstStyle/>
          <a:p>
            <a:r>
              <a:rPr lang="en-US" altLang="en-US" dirty="0"/>
              <a:t>Bootstrap sampling: sampling with replacement</a:t>
            </a:r>
          </a:p>
          <a:p>
            <a:pPr marL="0" indent="0">
              <a:buNone/>
            </a:pPr>
            <a:endParaRPr lang="en-US" altLang="en-US" dirty="0"/>
          </a:p>
          <a:p>
            <a:endParaRPr lang="en-US" altLang="en-US" dirty="0"/>
          </a:p>
          <a:p>
            <a:endParaRPr lang="en-US" altLang="en-US" dirty="0"/>
          </a:p>
          <a:p>
            <a:r>
              <a:rPr lang="en-US" altLang="en-US" dirty="0"/>
              <a:t>Build classifier on each bootstrap sample</a:t>
            </a:r>
          </a:p>
          <a:p>
            <a:endParaRPr lang="en-US" altLang="en-US" sz="1000" dirty="0"/>
          </a:p>
          <a:p>
            <a:pPr lvl="1"/>
            <a:endParaRPr lang="en-US" altLang="en-US" baseline="30000" dirty="0"/>
          </a:p>
        </p:txBody>
      </p:sp>
      <p:pic>
        <p:nvPicPr>
          <p:cNvPr id="15364" name="Picture 289">
            <a:extLst>
              <a:ext uri="{FF2B5EF4-FFF2-40B4-BE49-F238E27FC236}">
                <a16:creationId xmlns:a16="http://schemas.microsoft.com/office/drawing/2014/main" id="{9190130D-032C-4DB7-A8E0-BBF883865269}"/>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762000" y="1828800"/>
            <a:ext cx="7239000" cy="852487"/>
          </a:xfrm>
          <a:noFill/>
        </p:spPr>
      </p:pic>
      <p:sp>
        <p:nvSpPr>
          <p:cNvPr id="3" name="Date Placeholder 2">
            <a:extLst>
              <a:ext uri="{FF2B5EF4-FFF2-40B4-BE49-F238E27FC236}">
                <a16:creationId xmlns:a16="http://schemas.microsoft.com/office/drawing/2014/main" id="{AFAF1131-0D44-4C8F-BFE9-479867BA7378}"/>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E303C894-E8A2-4029-91AB-3F2EAC88E4AD}" type="datetime1">
              <a:rPr lang="en-US" smtClean="0"/>
              <a:t>1/7/2025</a:t>
            </a:fld>
            <a:endParaRPr lang="en-US"/>
          </a:p>
        </p:txBody>
      </p:sp>
      <p:sp>
        <p:nvSpPr>
          <p:cNvPr id="5" name="Rectangle 4">
            <a:extLst>
              <a:ext uri="{FF2B5EF4-FFF2-40B4-BE49-F238E27FC236}">
                <a16:creationId xmlns:a16="http://schemas.microsoft.com/office/drawing/2014/main" id="{783F3048-C5B5-247C-958E-2E607ECED37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Rectangle 1">
            <a:extLst>
              <a:ext uri="{FF2B5EF4-FFF2-40B4-BE49-F238E27FC236}">
                <a16:creationId xmlns:a16="http://schemas.microsoft.com/office/drawing/2014/main" id="{A3844D35-E654-BC79-F721-FEA60B1F623D}"/>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5970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B0830B1-1991-4C9D-A87E-FB5989D71ABD}"/>
              </a:ext>
            </a:extLst>
          </p:cNvPr>
          <p:cNvSpPr>
            <a:spLocks noGrp="1" noChangeArrowheads="1"/>
          </p:cNvSpPr>
          <p:nvPr>
            <p:ph type="title"/>
          </p:nvPr>
        </p:nvSpPr>
        <p:spPr>
          <a:xfrm>
            <a:off x="1524000" y="202746"/>
            <a:ext cx="7385050" cy="533400"/>
          </a:xfrm>
        </p:spPr>
        <p:txBody>
          <a:bodyPr/>
          <a:lstStyle/>
          <a:p>
            <a:r>
              <a:rPr lang="en-US" altLang="en-US" dirty="0"/>
              <a:t>Bagging Algorithm</a:t>
            </a:r>
          </a:p>
        </p:txBody>
      </p:sp>
      <p:pic>
        <p:nvPicPr>
          <p:cNvPr id="16388" name="Picture 6">
            <a:extLst>
              <a:ext uri="{FF2B5EF4-FFF2-40B4-BE49-F238E27FC236}">
                <a16:creationId xmlns:a16="http://schemas.microsoft.com/office/drawing/2014/main" id="{BC6E3B61-8B02-4A89-ACD5-776CE9693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89630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85C20725-C86A-4808-B6E5-1177A33EC9CB}"/>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FEF7952A-CEEF-4359-98A3-7C2475AA3C14}" type="datetime1">
              <a:rPr lang="en-US" smtClean="0"/>
              <a:t>1/7/2025</a:t>
            </a:fld>
            <a:endParaRPr lang="en-US"/>
          </a:p>
        </p:txBody>
      </p:sp>
      <p:sp>
        <p:nvSpPr>
          <p:cNvPr id="5" name="Rectangle 4">
            <a:extLst>
              <a:ext uri="{FF2B5EF4-FFF2-40B4-BE49-F238E27FC236}">
                <a16:creationId xmlns:a16="http://schemas.microsoft.com/office/drawing/2014/main" id="{AA13A81B-BB12-1246-3A86-0C7F96CEB3BE}"/>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A2FD1F2E-BE9B-BE4A-AAD3-569CE814E30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3EFEAAC-4BAE-4298-9C7C-5BE3598B04EF}"/>
              </a:ext>
            </a:extLst>
          </p:cNvPr>
          <p:cNvSpPr>
            <a:spLocks noGrp="1" noChangeArrowheads="1"/>
          </p:cNvSpPr>
          <p:nvPr>
            <p:ph type="title"/>
          </p:nvPr>
        </p:nvSpPr>
        <p:spPr>
          <a:xfrm>
            <a:off x="925286" y="188459"/>
            <a:ext cx="7685314" cy="533400"/>
          </a:xfrm>
        </p:spPr>
        <p:txBody>
          <a:bodyPr/>
          <a:lstStyle/>
          <a:p>
            <a:r>
              <a:rPr lang="en-US" altLang="en-US" dirty="0"/>
              <a:t>Bagging Example</a:t>
            </a:r>
          </a:p>
        </p:txBody>
      </p:sp>
      <p:sp>
        <p:nvSpPr>
          <p:cNvPr id="26626" name="Rectangle 9">
            <a:extLst>
              <a:ext uri="{FF2B5EF4-FFF2-40B4-BE49-F238E27FC236}">
                <a16:creationId xmlns:a16="http://schemas.microsoft.com/office/drawing/2014/main" id="{7BBD9E51-9546-9242-BBB5-A4467432CA5B}"/>
              </a:ext>
            </a:extLst>
          </p:cNvPr>
          <p:cNvSpPr>
            <a:spLocks noGrp="1" noChangeArrowheads="1"/>
          </p:cNvSpPr>
          <p:nvPr>
            <p:ph type="body" idx="1"/>
          </p:nvPr>
        </p:nvSpPr>
        <p:spPr/>
        <p:txBody>
          <a:bodyPr/>
          <a:lstStyle/>
          <a:p>
            <a:pPr>
              <a:defRPr/>
            </a:pPr>
            <a:r>
              <a:rPr lang="en-US" altLang="en-US" sz="2400" dirty="0"/>
              <a:t>Consider 1-dimensional data set:</a:t>
            </a:r>
          </a:p>
          <a:p>
            <a:pPr>
              <a:defRPr/>
            </a:pPr>
            <a:endParaRPr lang="en-US" altLang="en-US" sz="2400" dirty="0"/>
          </a:p>
          <a:p>
            <a:pPr>
              <a:defRPr/>
            </a:pPr>
            <a:endParaRPr lang="en-US" altLang="en-US" sz="2400" dirty="0"/>
          </a:p>
          <a:p>
            <a:pPr>
              <a:defRPr/>
            </a:pPr>
            <a:r>
              <a:rPr lang="en-US" altLang="en-US" sz="2400" dirty="0"/>
              <a:t>Classifier is a decision stump (decision tree of size 1)</a:t>
            </a:r>
          </a:p>
          <a:p>
            <a:pPr lvl="1">
              <a:defRPr/>
            </a:pPr>
            <a:r>
              <a:rPr lang="en-US" altLang="en-US" sz="2400" dirty="0"/>
              <a:t>Decision rule:  	x </a:t>
            </a:r>
            <a:r>
              <a:rPr lang="en-US" altLang="en-US" sz="2400" dirty="0">
                <a:sym typeface="Symbol" pitchFamily="2" charset="2"/>
              </a:rPr>
              <a:t> k</a:t>
            </a:r>
            <a:r>
              <a:rPr lang="en-US" altLang="en-US" sz="2400" dirty="0"/>
              <a:t> </a:t>
            </a:r>
            <a:r>
              <a:rPr lang="en-US" altLang="en-US" sz="2400" dirty="0">
                <a:sym typeface="Symbol" pitchFamily="2" charset="2"/>
              </a:rPr>
              <a:t>versus </a:t>
            </a:r>
            <a:r>
              <a:rPr lang="en-US" altLang="en-US" sz="2400" dirty="0"/>
              <a:t>x &gt; k</a:t>
            </a:r>
          </a:p>
          <a:p>
            <a:pPr lvl="1">
              <a:defRPr/>
            </a:pPr>
            <a:r>
              <a:rPr lang="en-US" altLang="en-US" sz="2400" dirty="0"/>
              <a:t>Split point k is chosen based on entropy</a:t>
            </a:r>
          </a:p>
          <a:p>
            <a:pPr lvl="1">
              <a:defRPr/>
            </a:pPr>
            <a:r>
              <a:rPr lang="en-US" sz="2400" dirty="0"/>
              <a:t>Without bagging, the best decision stump we can produce splits the instances at either x ≤ 0.35 or x ≤ 0.75. Either way, the accuracy of the tree </a:t>
            </a:r>
            <a:r>
              <a:rPr lang="en-IN" sz="2400" dirty="0"/>
              <a:t>is at most 70%.</a:t>
            </a:r>
            <a:endParaRPr lang="en-US" altLang="en-US" sz="2400" dirty="0"/>
          </a:p>
        </p:txBody>
      </p:sp>
      <p:graphicFrame>
        <p:nvGraphicFramePr>
          <p:cNvPr id="17412" name="Object 2">
            <a:extLst>
              <a:ext uri="{FF2B5EF4-FFF2-40B4-BE49-F238E27FC236}">
                <a16:creationId xmlns:a16="http://schemas.microsoft.com/office/drawing/2014/main" id="{AA6DEC1B-2B6C-46F9-8797-253A852F941A}"/>
              </a:ext>
            </a:extLst>
          </p:cNvPr>
          <p:cNvGraphicFramePr>
            <a:graphicFrameLocks noGrp="1" noChangeAspect="1"/>
          </p:cNvGraphicFramePr>
          <p:nvPr>
            <p:ph idx="4294967295"/>
            <p:extLst>
              <p:ext uri="{D42A27DB-BD31-4B8C-83A1-F6EECF244321}">
                <p14:modId xmlns:p14="http://schemas.microsoft.com/office/powerpoint/2010/main" val="352069674"/>
              </p:ext>
            </p:extLst>
          </p:nvPr>
        </p:nvGraphicFramePr>
        <p:xfrm>
          <a:off x="635793" y="1371600"/>
          <a:ext cx="7491413" cy="1200150"/>
        </p:xfrm>
        <a:graphic>
          <a:graphicData uri="http://schemas.openxmlformats.org/presentationml/2006/ole">
            <mc:AlternateContent xmlns:mc="http://schemas.openxmlformats.org/markup-compatibility/2006">
              <mc:Choice xmlns:v="urn:schemas-microsoft-com:vml" Requires="v">
                <p:oleObj name="Visio" r:id="rId2" imgW="6270295" imgH="1004995" progId="Visio.Drawing.6">
                  <p:embed/>
                </p:oleObj>
              </mc:Choice>
              <mc:Fallback>
                <p:oleObj name="Visio" r:id="rId2" imgW="6270295" imgH="1004995" progId="Visio.Drawing.6">
                  <p:embed/>
                  <p:pic>
                    <p:nvPicPr>
                      <p:cNvPr id="17412" name="Object 2">
                        <a:extLst>
                          <a:ext uri="{FF2B5EF4-FFF2-40B4-BE49-F238E27FC236}">
                            <a16:creationId xmlns:a16="http://schemas.microsoft.com/office/drawing/2014/main" id="{AA6DEC1B-2B6C-46F9-8797-253A852F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 y="1371600"/>
                        <a:ext cx="74914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Oval 10">
            <a:extLst>
              <a:ext uri="{FF2B5EF4-FFF2-40B4-BE49-F238E27FC236}">
                <a16:creationId xmlns:a16="http://schemas.microsoft.com/office/drawing/2014/main" id="{CB1E402A-B70E-438B-AA64-AE6AF294A937}"/>
              </a:ext>
            </a:extLst>
          </p:cNvPr>
          <p:cNvSpPr>
            <a:spLocks noChangeArrowheads="1"/>
          </p:cNvSpPr>
          <p:nvPr/>
        </p:nvSpPr>
        <p:spPr bwMode="auto">
          <a:xfrm>
            <a:off x="3429000" y="4891088"/>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17414" name="Line 11">
            <a:extLst>
              <a:ext uri="{FF2B5EF4-FFF2-40B4-BE49-F238E27FC236}">
                <a16:creationId xmlns:a16="http://schemas.microsoft.com/office/drawing/2014/main" id="{4E886F02-2684-4848-9023-1FEFE7972E13}"/>
              </a:ext>
            </a:extLst>
          </p:cNvPr>
          <p:cNvSpPr>
            <a:spLocks noChangeShapeType="1"/>
          </p:cNvSpPr>
          <p:nvPr/>
        </p:nvSpPr>
        <p:spPr bwMode="auto">
          <a:xfrm flipH="1">
            <a:off x="3276600" y="5576888"/>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5" name="Line 12">
            <a:extLst>
              <a:ext uri="{FF2B5EF4-FFF2-40B4-BE49-F238E27FC236}">
                <a16:creationId xmlns:a16="http://schemas.microsoft.com/office/drawing/2014/main" id="{238B140D-85D9-4BFE-A728-5981B361F63B}"/>
              </a:ext>
            </a:extLst>
          </p:cNvPr>
          <p:cNvSpPr>
            <a:spLocks noChangeShapeType="1"/>
          </p:cNvSpPr>
          <p:nvPr/>
        </p:nvSpPr>
        <p:spPr bwMode="auto">
          <a:xfrm>
            <a:off x="4038600" y="5576888"/>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6" name="Text Box 13">
            <a:extLst>
              <a:ext uri="{FF2B5EF4-FFF2-40B4-BE49-F238E27FC236}">
                <a16:creationId xmlns:a16="http://schemas.microsoft.com/office/drawing/2014/main" id="{E716B233-E0C6-40B3-A5B8-F4B22D9FE882}"/>
              </a:ext>
            </a:extLst>
          </p:cNvPr>
          <p:cNvSpPr txBox="1">
            <a:spLocks noChangeArrowheads="1"/>
          </p:cNvSpPr>
          <p:nvPr/>
        </p:nvSpPr>
        <p:spPr bwMode="auto">
          <a:xfrm>
            <a:off x="29718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17417" name="Text Box 14">
            <a:extLst>
              <a:ext uri="{FF2B5EF4-FFF2-40B4-BE49-F238E27FC236}">
                <a16:creationId xmlns:a16="http://schemas.microsoft.com/office/drawing/2014/main" id="{D7CC8EED-2893-4B48-AE69-81A347510792}"/>
              </a:ext>
            </a:extLst>
          </p:cNvPr>
          <p:cNvSpPr txBox="1">
            <a:spLocks noChangeArrowheads="1"/>
          </p:cNvSpPr>
          <p:nvPr/>
        </p:nvSpPr>
        <p:spPr bwMode="auto">
          <a:xfrm>
            <a:off x="45720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17418" name="Text Box 15">
            <a:extLst>
              <a:ext uri="{FF2B5EF4-FFF2-40B4-BE49-F238E27FC236}">
                <a16:creationId xmlns:a16="http://schemas.microsoft.com/office/drawing/2014/main" id="{7112105F-6692-4F2C-A2ED-32183B886A98}"/>
              </a:ext>
            </a:extLst>
          </p:cNvPr>
          <p:cNvSpPr txBox="1">
            <a:spLocks noChangeArrowheads="1"/>
          </p:cNvSpPr>
          <p:nvPr/>
        </p:nvSpPr>
        <p:spPr bwMode="auto">
          <a:xfrm>
            <a:off x="2971800" y="5486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17419" name="Text Box 16">
            <a:extLst>
              <a:ext uri="{FF2B5EF4-FFF2-40B4-BE49-F238E27FC236}">
                <a16:creationId xmlns:a16="http://schemas.microsoft.com/office/drawing/2014/main" id="{4A090B32-F234-4212-9A2C-2D6D4B584F4E}"/>
              </a:ext>
            </a:extLst>
          </p:cNvPr>
          <p:cNvSpPr txBox="1">
            <a:spLocks noChangeArrowheads="1"/>
          </p:cNvSpPr>
          <p:nvPr/>
        </p:nvSpPr>
        <p:spPr bwMode="auto">
          <a:xfrm>
            <a:off x="4495800" y="54864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
        <p:nvSpPr>
          <p:cNvPr id="3" name="Date Placeholder 2">
            <a:extLst>
              <a:ext uri="{FF2B5EF4-FFF2-40B4-BE49-F238E27FC236}">
                <a16:creationId xmlns:a16="http://schemas.microsoft.com/office/drawing/2014/main" id="{7B0510DA-FA08-4D8B-B8DC-BBE22987534B}"/>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2402C098-D0AB-4B31-82B6-528A6484ADE4}" type="datetime1">
              <a:rPr lang="en-US" smtClean="0"/>
              <a:t>1/7/2025</a:t>
            </a:fld>
            <a:endParaRPr lang="en-US"/>
          </a:p>
        </p:txBody>
      </p:sp>
      <p:sp>
        <p:nvSpPr>
          <p:cNvPr id="5" name="Rectangle 4">
            <a:extLst>
              <a:ext uri="{FF2B5EF4-FFF2-40B4-BE49-F238E27FC236}">
                <a16:creationId xmlns:a16="http://schemas.microsoft.com/office/drawing/2014/main" id="{5ED4AB65-4A92-8270-4AE3-678F8F28D05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273F7D95-C642-21DE-C864-CBF2D3F3E3B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B5EDC04-6719-4C0F-A15A-9121AE6F7224}"/>
              </a:ext>
            </a:extLst>
          </p:cNvPr>
          <p:cNvSpPr>
            <a:spLocks noGrp="1" noChangeArrowheads="1"/>
          </p:cNvSpPr>
          <p:nvPr>
            <p:ph type="title" sz="quarter"/>
          </p:nvPr>
        </p:nvSpPr>
        <p:spPr>
          <a:xfrm>
            <a:off x="1143000" y="152400"/>
            <a:ext cx="7518400" cy="533400"/>
          </a:xfrm>
        </p:spPr>
        <p:txBody>
          <a:bodyPr/>
          <a:lstStyle/>
          <a:p>
            <a:r>
              <a:rPr lang="en-US" altLang="en-US" dirty="0"/>
              <a:t>Bagging Example</a:t>
            </a:r>
          </a:p>
        </p:txBody>
      </p:sp>
      <p:pic>
        <p:nvPicPr>
          <p:cNvPr id="18435" name="Picture 866">
            <a:extLst>
              <a:ext uri="{FF2B5EF4-FFF2-40B4-BE49-F238E27FC236}">
                <a16:creationId xmlns:a16="http://schemas.microsoft.com/office/drawing/2014/main" id="{BCE32D27-92DA-4639-9634-5C81EFFD23A0}"/>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18436" name="Object 2">
            <a:extLst>
              <a:ext uri="{FF2B5EF4-FFF2-40B4-BE49-F238E27FC236}">
                <a16:creationId xmlns:a16="http://schemas.microsoft.com/office/drawing/2014/main" id="{C2268AE7-F6FF-4F1E-A642-BF698711DA44}"/>
              </a:ext>
            </a:extLst>
          </p:cNvPr>
          <p:cNvGraphicFramePr>
            <a:graphicFrameLocks noGrp="1" noChangeAspect="1"/>
          </p:cNvGraphicFramePr>
          <p:nvPr>
            <p:ph sz="quarter" idx="2"/>
          </p:nvPr>
        </p:nvGraphicFramePr>
        <p:xfrm>
          <a:off x="7315200" y="1447800"/>
          <a:ext cx="1500188" cy="484188"/>
        </p:xfrm>
        <a:graphic>
          <a:graphicData uri="http://schemas.openxmlformats.org/presentationml/2006/ole">
            <mc:AlternateContent xmlns:mc="http://schemas.openxmlformats.org/markup-compatibility/2006">
              <mc:Choice xmlns:v="urn:schemas-microsoft-com:vml" Requires="v">
                <p:oleObj name="Visio" r:id="rId3" imgW="0" imgH="0" progId="Visio.Drawing.6">
                  <p:embed/>
                </p:oleObj>
              </mc:Choice>
              <mc:Fallback>
                <p:oleObj name="Visio" r:id="rId3" imgW="0" imgH="0" progId="Visio.Drawing.6">
                  <p:embed/>
                  <p:pic>
                    <p:nvPicPr>
                      <p:cNvPr id="18436" name="Object 2">
                        <a:extLst>
                          <a:ext uri="{FF2B5EF4-FFF2-40B4-BE49-F238E27FC236}">
                            <a16:creationId xmlns:a16="http://schemas.microsoft.com/office/drawing/2014/main" id="{C2268AE7-F6FF-4F1E-A642-BF698711D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478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Line 876">
            <a:extLst>
              <a:ext uri="{FF2B5EF4-FFF2-40B4-BE49-F238E27FC236}">
                <a16:creationId xmlns:a16="http://schemas.microsoft.com/office/drawing/2014/main" id="{BFEB687E-ED6C-41E1-8CDF-8BB7E888F5AE}"/>
              </a:ext>
            </a:extLst>
          </p:cNvPr>
          <p:cNvSpPr>
            <a:spLocks noChangeShapeType="1"/>
          </p:cNvSpPr>
          <p:nvPr/>
        </p:nvSpPr>
        <p:spPr bwMode="auto">
          <a:xfrm>
            <a:off x="3429000" y="1219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8" name="Content Placeholder 1">
            <a:extLst>
              <a:ext uri="{FF2B5EF4-FFF2-40B4-BE49-F238E27FC236}">
                <a16:creationId xmlns:a16="http://schemas.microsoft.com/office/drawing/2014/main" id="{B40470AD-5694-4FF0-BBBC-AF59D59CAAC1}"/>
              </a:ext>
            </a:extLst>
          </p:cNvPr>
          <p:cNvSpPr>
            <a:spLocks noGrp="1" noChangeArrowheads="1"/>
          </p:cNvSpPr>
          <p:nvPr>
            <p:ph sz="quarter" idx="3"/>
          </p:nvPr>
        </p:nvSpPr>
        <p:spPr/>
        <p:txBody>
          <a:bodyPr/>
          <a:lstStyle/>
          <a:p>
            <a:endParaRPr lang="en-US" altLang="en-US"/>
          </a:p>
        </p:txBody>
      </p:sp>
      <p:sp>
        <p:nvSpPr>
          <p:cNvPr id="18439" name="Content Placeholder 2">
            <a:extLst>
              <a:ext uri="{FF2B5EF4-FFF2-40B4-BE49-F238E27FC236}">
                <a16:creationId xmlns:a16="http://schemas.microsoft.com/office/drawing/2014/main" id="{8047E351-2866-4FAA-909C-9CAB2E9F10EB}"/>
              </a:ext>
            </a:extLst>
          </p:cNvPr>
          <p:cNvSpPr>
            <a:spLocks noGrp="1" noChangeArrowheads="1"/>
          </p:cNvSpPr>
          <p:nvPr>
            <p:ph sz="quarter" idx="4"/>
          </p:nvPr>
        </p:nvSpPr>
        <p:spPr/>
        <p:txBody>
          <a:bodyPr/>
          <a:lstStyle/>
          <a:p>
            <a:endParaRPr lang="en-US" altLang="en-US"/>
          </a:p>
        </p:txBody>
      </p:sp>
      <p:sp>
        <p:nvSpPr>
          <p:cNvPr id="18440" name="Rectangle 3">
            <a:extLst>
              <a:ext uri="{FF2B5EF4-FFF2-40B4-BE49-F238E27FC236}">
                <a16:creationId xmlns:a16="http://schemas.microsoft.com/office/drawing/2014/main" id="{E1349DD3-09FA-48D8-A726-8B157C1CCBC2}"/>
              </a:ext>
            </a:extLst>
          </p:cNvPr>
          <p:cNvSpPr>
            <a:spLocks noChangeArrowheads="1"/>
          </p:cNvSpPr>
          <p:nvPr/>
        </p:nvSpPr>
        <p:spPr bwMode="auto">
          <a:xfrm>
            <a:off x="152400" y="2133600"/>
            <a:ext cx="7772400" cy="40386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 name="Date Placeholder 2">
            <a:extLst>
              <a:ext uri="{FF2B5EF4-FFF2-40B4-BE49-F238E27FC236}">
                <a16:creationId xmlns:a16="http://schemas.microsoft.com/office/drawing/2014/main" id="{B149C81A-10E1-46EC-8F7F-687AF4198B9E}"/>
              </a:ext>
            </a:extLst>
          </p:cNvPr>
          <p:cNvSpPr>
            <a:spLocks noGrp="1"/>
          </p:cNvSpPr>
          <p:nvPr>
            <p:ph type="dt" sz="half" idx="10"/>
          </p:nvPr>
        </p:nvSpPr>
        <p:spPr/>
        <p:txBody>
          <a:bodyPr/>
          <a:lstStyle/>
          <a:p>
            <a:pPr>
              <a:defRPr/>
            </a:pPr>
            <a:endParaRPr lang="en-US" dirty="0"/>
          </a:p>
        </p:txBody>
      </p:sp>
      <p:sp>
        <p:nvSpPr>
          <p:cNvPr id="5" name="Rectangle 4">
            <a:extLst>
              <a:ext uri="{FF2B5EF4-FFF2-40B4-BE49-F238E27FC236}">
                <a16:creationId xmlns:a16="http://schemas.microsoft.com/office/drawing/2014/main" id="{AC7A830C-2061-893A-77C5-15A72A020D0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96EE9C61-1458-D832-5195-5788DB41DBC0}"/>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114E08-3496-4264-8E5F-01DCF1260000}"/>
              </a:ext>
            </a:extLst>
          </p:cNvPr>
          <p:cNvSpPr>
            <a:spLocks noGrp="1" noChangeArrowheads="1"/>
          </p:cNvSpPr>
          <p:nvPr>
            <p:ph type="title" sz="quarter"/>
          </p:nvPr>
        </p:nvSpPr>
        <p:spPr>
          <a:xfrm>
            <a:off x="2209800" y="152400"/>
            <a:ext cx="6451600" cy="533400"/>
          </a:xfrm>
        </p:spPr>
        <p:txBody>
          <a:bodyPr/>
          <a:lstStyle/>
          <a:p>
            <a:r>
              <a:rPr lang="en-US" altLang="en-US" dirty="0"/>
              <a:t>Bagging Example</a:t>
            </a:r>
          </a:p>
        </p:txBody>
      </p:sp>
      <p:pic>
        <p:nvPicPr>
          <p:cNvPr id="19459" name="Picture 866">
            <a:extLst>
              <a:ext uri="{FF2B5EF4-FFF2-40B4-BE49-F238E27FC236}">
                <a16:creationId xmlns:a16="http://schemas.microsoft.com/office/drawing/2014/main" id="{82B9D388-0DC9-4599-862F-EEBE85F5DB9A}"/>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19460" name="Object 2">
            <a:extLst>
              <a:ext uri="{FF2B5EF4-FFF2-40B4-BE49-F238E27FC236}">
                <a16:creationId xmlns:a16="http://schemas.microsoft.com/office/drawing/2014/main" id="{BD2D980F-1378-4E21-9111-BBE158FA3A56}"/>
              </a:ext>
            </a:extLst>
          </p:cNvPr>
          <p:cNvGraphicFramePr>
            <a:graphicFrameLocks noGrp="1" noChangeAspect="1"/>
          </p:cNvGraphicFramePr>
          <p:nvPr>
            <p:ph sz="quarter" idx="2"/>
          </p:nvPr>
        </p:nvGraphicFramePr>
        <p:xfrm>
          <a:off x="7315200" y="1447800"/>
          <a:ext cx="1500188" cy="484188"/>
        </p:xfrm>
        <a:graphic>
          <a:graphicData uri="http://schemas.openxmlformats.org/presentationml/2006/ole">
            <mc:AlternateContent xmlns:mc="http://schemas.openxmlformats.org/markup-compatibility/2006">
              <mc:Choice xmlns:v="urn:schemas-microsoft-com:vml" Requires="v">
                <p:oleObj name="Visio" r:id="rId3" imgW="0" imgH="0" progId="Visio.Drawing.6">
                  <p:embed/>
                </p:oleObj>
              </mc:Choice>
              <mc:Fallback>
                <p:oleObj name="Visio" r:id="rId3" imgW="0" imgH="0" progId="Visio.Drawing.6">
                  <p:embed/>
                  <p:pic>
                    <p:nvPicPr>
                      <p:cNvPr id="19460" name="Object 2">
                        <a:extLst>
                          <a:ext uri="{FF2B5EF4-FFF2-40B4-BE49-F238E27FC236}">
                            <a16:creationId xmlns:a16="http://schemas.microsoft.com/office/drawing/2014/main" id="{BD2D980F-1378-4E21-9111-BBE158FA3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478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3">
            <a:extLst>
              <a:ext uri="{FF2B5EF4-FFF2-40B4-BE49-F238E27FC236}">
                <a16:creationId xmlns:a16="http://schemas.microsoft.com/office/drawing/2014/main" id="{5AAA9076-84B7-49B4-A447-AAFD7B40E5B7}"/>
              </a:ext>
            </a:extLst>
          </p:cNvPr>
          <p:cNvGraphicFramePr>
            <a:graphicFrameLocks noGrp="1" noChangeAspect="1"/>
          </p:cNvGraphicFramePr>
          <p:nvPr>
            <p:ph sz="quarter" idx="3"/>
          </p:nvPr>
        </p:nvGraphicFramePr>
        <p:xfrm>
          <a:off x="7315200" y="2438400"/>
          <a:ext cx="1400175" cy="484188"/>
        </p:xfrm>
        <a:graphic>
          <a:graphicData uri="http://schemas.openxmlformats.org/presentationml/2006/ole">
            <mc:AlternateContent xmlns:mc="http://schemas.openxmlformats.org/markup-compatibility/2006">
              <mc:Choice xmlns:v="urn:schemas-microsoft-com:vml" Requires="v">
                <p:oleObj name="Visio" r:id="rId5" imgW="0" imgH="0" progId="Visio.Drawing.6">
                  <p:embed/>
                </p:oleObj>
              </mc:Choice>
              <mc:Fallback>
                <p:oleObj name="Visio" r:id="rId5" imgW="0" imgH="0" progId="Visio.Drawing.6">
                  <p:embed/>
                  <p:pic>
                    <p:nvPicPr>
                      <p:cNvPr id="19461" name="Object 3">
                        <a:extLst>
                          <a:ext uri="{FF2B5EF4-FFF2-40B4-BE49-F238E27FC236}">
                            <a16:creationId xmlns:a16="http://schemas.microsoft.com/office/drawing/2014/main" id="{5AAA9076-84B7-49B4-A447-AAFD7B40E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2" name="Object 4">
            <a:extLst>
              <a:ext uri="{FF2B5EF4-FFF2-40B4-BE49-F238E27FC236}">
                <a16:creationId xmlns:a16="http://schemas.microsoft.com/office/drawing/2014/main" id="{DFFAA0F9-2B1C-4079-9B7F-CE34701E41F0}"/>
              </a:ext>
            </a:extLst>
          </p:cNvPr>
          <p:cNvGraphicFramePr>
            <a:graphicFrameLocks noGrp="1" noChangeAspect="1"/>
          </p:cNvGraphicFramePr>
          <p:nvPr>
            <p:ph sz="quarter" idx="4"/>
          </p:nvPr>
        </p:nvGraphicFramePr>
        <p:xfrm>
          <a:off x="7315200" y="3429000"/>
          <a:ext cx="1500188" cy="484188"/>
        </p:xfrm>
        <a:graphic>
          <a:graphicData uri="http://schemas.openxmlformats.org/presentationml/2006/ole">
            <mc:AlternateContent xmlns:mc="http://schemas.openxmlformats.org/markup-compatibility/2006">
              <mc:Choice xmlns:v="urn:schemas-microsoft-com:vml" Requires="v">
                <p:oleObj name="Visio" r:id="rId7" imgW="0" imgH="0" progId="Visio.Drawing.6">
                  <p:embed/>
                </p:oleObj>
              </mc:Choice>
              <mc:Fallback>
                <p:oleObj name="Visio" r:id="rId7" imgW="0" imgH="0" progId="Visio.Drawing.6">
                  <p:embed/>
                  <p:pic>
                    <p:nvPicPr>
                      <p:cNvPr id="19462" name="Object 4">
                        <a:extLst>
                          <a:ext uri="{FF2B5EF4-FFF2-40B4-BE49-F238E27FC236}">
                            <a16:creationId xmlns:a16="http://schemas.microsoft.com/office/drawing/2014/main" id="{DFFAA0F9-2B1C-4079-9B7F-CE34701E41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3" name="Object 5">
            <a:extLst>
              <a:ext uri="{FF2B5EF4-FFF2-40B4-BE49-F238E27FC236}">
                <a16:creationId xmlns:a16="http://schemas.microsoft.com/office/drawing/2014/main" id="{63A22DF1-6433-4687-BF1F-9DD5A07EA6C4}"/>
              </a:ext>
            </a:extLst>
          </p:cNvPr>
          <p:cNvGraphicFramePr>
            <a:graphicFrameLocks noChangeAspect="1"/>
          </p:cNvGraphicFramePr>
          <p:nvPr/>
        </p:nvGraphicFramePr>
        <p:xfrm>
          <a:off x="7315200" y="4419600"/>
          <a:ext cx="1400175" cy="484188"/>
        </p:xfrm>
        <a:graphic>
          <a:graphicData uri="http://schemas.openxmlformats.org/presentationml/2006/ole">
            <mc:AlternateContent xmlns:mc="http://schemas.openxmlformats.org/markup-compatibility/2006">
              <mc:Choice xmlns:v="urn:schemas-microsoft-com:vml" Requires="v">
                <p:oleObj name="Visio" r:id="rId9" imgW="0" imgH="0" progId="Visio.Drawing.6">
                  <p:embed/>
                </p:oleObj>
              </mc:Choice>
              <mc:Fallback>
                <p:oleObj name="Visio" r:id="rId9" imgW="0" imgH="0" progId="Visio.Drawing.6">
                  <p:embed/>
                  <p:pic>
                    <p:nvPicPr>
                      <p:cNvPr id="19463" name="Object 5">
                        <a:extLst>
                          <a:ext uri="{FF2B5EF4-FFF2-40B4-BE49-F238E27FC236}">
                            <a16:creationId xmlns:a16="http://schemas.microsoft.com/office/drawing/2014/main" id="{63A22DF1-6433-4687-BF1F-9DD5A07EA6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64" name="Object 6">
            <a:extLst>
              <a:ext uri="{FF2B5EF4-FFF2-40B4-BE49-F238E27FC236}">
                <a16:creationId xmlns:a16="http://schemas.microsoft.com/office/drawing/2014/main" id="{BF36DF10-9DAD-4086-AB8D-0F4F3A43F559}"/>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0" imgH="0" progId="Visio.Drawing.6">
                  <p:embed/>
                </p:oleObj>
              </mc:Choice>
              <mc:Fallback>
                <p:oleObj name="Visio" r:id="rId11" imgW="0" imgH="0" progId="Visio.Drawing.6">
                  <p:embed/>
                  <p:pic>
                    <p:nvPicPr>
                      <p:cNvPr id="19464" name="Object 6">
                        <a:extLst>
                          <a:ext uri="{FF2B5EF4-FFF2-40B4-BE49-F238E27FC236}">
                            <a16:creationId xmlns:a16="http://schemas.microsoft.com/office/drawing/2014/main" id="{BF36DF10-9DAD-4086-AB8D-0F4F3A43F5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65" name="Line 876">
            <a:extLst>
              <a:ext uri="{FF2B5EF4-FFF2-40B4-BE49-F238E27FC236}">
                <a16:creationId xmlns:a16="http://schemas.microsoft.com/office/drawing/2014/main" id="{F1C63A08-5133-43C9-B274-03209FB9B164}"/>
              </a:ext>
            </a:extLst>
          </p:cNvPr>
          <p:cNvSpPr>
            <a:spLocks noChangeShapeType="1"/>
          </p:cNvSpPr>
          <p:nvPr/>
        </p:nvSpPr>
        <p:spPr bwMode="auto">
          <a:xfrm>
            <a:off x="3429000" y="1219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6" name="Line 877">
            <a:extLst>
              <a:ext uri="{FF2B5EF4-FFF2-40B4-BE49-F238E27FC236}">
                <a16:creationId xmlns:a16="http://schemas.microsoft.com/office/drawing/2014/main" id="{C364D687-5925-476C-B4DC-E494FACAF9E3}"/>
              </a:ext>
            </a:extLst>
          </p:cNvPr>
          <p:cNvSpPr>
            <a:spLocks noChangeShapeType="1"/>
          </p:cNvSpPr>
          <p:nvPr/>
        </p:nvSpPr>
        <p:spPr bwMode="auto">
          <a:xfrm>
            <a:off x="46482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7" name="Line 878">
            <a:extLst>
              <a:ext uri="{FF2B5EF4-FFF2-40B4-BE49-F238E27FC236}">
                <a16:creationId xmlns:a16="http://schemas.microsoft.com/office/drawing/2014/main" id="{AC3FAB76-2B0F-4763-B924-213E2F6BCE53}"/>
              </a:ext>
            </a:extLst>
          </p:cNvPr>
          <p:cNvSpPr>
            <a:spLocks noChangeShapeType="1"/>
          </p:cNvSpPr>
          <p:nvPr/>
        </p:nvSpPr>
        <p:spPr bwMode="auto">
          <a:xfrm>
            <a:off x="28194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8" name="Line 879">
            <a:extLst>
              <a:ext uri="{FF2B5EF4-FFF2-40B4-BE49-F238E27FC236}">
                <a16:creationId xmlns:a16="http://schemas.microsoft.com/office/drawing/2014/main" id="{4060435C-90B0-4D3B-B380-9CC6262A4489}"/>
              </a:ext>
            </a:extLst>
          </p:cNvPr>
          <p:cNvSpPr>
            <a:spLocks noChangeShapeType="1"/>
          </p:cNvSpPr>
          <p:nvPr/>
        </p:nvSpPr>
        <p:spPr bwMode="auto">
          <a:xfrm>
            <a:off x="28194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9" name="Line 880">
            <a:extLst>
              <a:ext uri="{FF2B5EF4-FFF2-40B4-BE49-F238E27FC236}">
                <a16:creationId xmlns:a16="http://schemas.microsoft.com/office/drawing/2014/main" id="{EFFB2FA3-B01C-4E27-9902-DE0D3608FF7F}"/>
              </a:ext>
            </a:extLst>
          </p:cNvPr>
          <p:cNvSpPr>
            <a:spLocks noChangeShapeType="1"/>
          </p:cNvSpPr>
          <p:nvPr/>
        </p:nvSpPr>
        <p:spPr bwMode="auto">
          <a:xfrm>
            <a:off x="2819400" y="5334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Date Placeholder 2">
            <a:extLst>
              <a:ext uri="{FF2B5EF4-FFF2-40B4-BE49-F238E27FC236}">
                <a16:creationId xmlns:a16="http://schemas.microsoft.com/office/drawing/2014/main" id="{66CBE3E2-F12B-4C98-97EC-4A6B1C9B650F}"/>
              </a:ext>
            </a:extLst>
          </p:cNvPr>
          <p:cNvSpPr>
            <a:spLocks noGrp="1"/>
          </p:cNvSpPr>
          <p:nvPr>
            <p:ph type="dt" sz="half" idx="10"/>
          </p:nvPr>
        </p:nvSpPr>
        <p:spPr/>
        <p:txBody>
          <a:bodyPr/>
          <a:lstStyle/>
          <a:p>
            <a:pPr>
              <a:defRPr/>
            </a:pPr>
            <a:endParaRPr lang="en-US" dirty="0"/>
          </a:p>
        </p:txBody>
      </p:sp>
      <p:sp>
        <p:nvSpPr>
          <p:cNvPr id="5" name="Rectangle 4">
            <a:extLst>
              <a:ext uri="{FF2B5EF4-FFF2-40B4-BE49-F238E27FC236}">
                <a16:creationId xmlns:a16="http://schemas.microsoft.com/office/drawing/2014/main" id="{6C6C6EEB-8110-ED4B-98F1-E62CFD692EC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F6003F16-797F-5C1D-0310-ACE5289CC32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9E61E88-6D17-4759-9D0B-994645820A24}"/>
              </a:ext>
            </a:extLst>
          </p:cNvPr>
          <p:cNvSpPr>
            <a:spLocks noGrp="1" noChangeArrowheads="1"/>
          </p:cNvSpPr>
          <p:nvPr>
            <p:ph type="title" sz="quarter"/>
          </p:nvPr>
        </p:nvSpPr>
        <p:spPr>
          <a:xfrm>
            <a:off x="1295400" y="152400"/>
            <a:ext cx="7366000" cy="533400"/>
          </a:xfrm>
        </p:spPr>
        <p:txBody>
          <a:bodyPr/>
          <a:lstStyle/>
          <a:p>
            <a:r>
              <a:rPr lang="en-US" altLang="en-US" dirty="0"/>
              <a:t>Bagging Example</a:t>
            </a:r>
          </a:p>
        </p:txBody>
      </p:sp>
      <p:pic>
        <p:nvPicPr>
          <p:cNvPr id="20483" name="Picture 864">
            <a:extLst>
              <a:ext uri="{FF2B5EF4-FFF2-40B4-BE49-F238E27FC236}">
                <a16:creationId xmlns:a16="http://schemas.microsoft.com/office/drawing/2014/main" id="{EC0C5C91-07F9-4359-AF59-5BA4036E1684}"/>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20484" name="Object 2">
            <a:extLst>
              <a:ext uri="{FF2B5EF4-FFF2-40B4-BE49-F238E27FC236}">
                <a16:creationId xmlns:a16="http://schemas.microsoft.com/office/drawing/2014/main" id="{6F9C5AF6-700D-431D-89E5-0EE75B6A761D}"/>
              </a:ext>
            </a:extLst>
          </p:cNvPr>
          <p:cNvGraphicFramePr>
            <a:graphicFrameLocks noGrp="1" noChangeAspect="1"/>
          </p:cNvGraphicFramePr>
          <p:nvPr>
            <p:ph sz="quarter" idx="2"/>
          </p:nvPr>
        </p:nvGraphicFramePr>
        <p:xfrm>
          <a:off x="7315200" y="1420813"/>
          <a:ext cx="1560513" cy="484187"/>
        </p:xfrm>
        <a:graphic>
          <a:graphicData uri="http://schemas.openxmlformats.org/presentationml/2006/ole">
            <mc:AlternateContent xmlns:mc="http://schemas.openxmlformats.org/markup-compatibility/2006">
              <mc:Choice xmlns:v="urn:schemas-microsoft-com:vml" Requires="v">
                <p:oleObj name="Visio" r:id="rId3" imgW="0" imgH="0" progId="Visio.Drawing.6">
                  <p:embed/>
                </p:oleObj>
              </mc:Choice>
              <mc:Fallback>
                <p:oleObj name="Visio" r:id="rId3" imgW="0" imgH="0" progId="Visio.Drawing.6">
                  <p:embed/>
                  <p:pic>
                    <p:nvPicPr>
                      <p:cNvPr id="20484" name="Object 2">
                        <a:extLst>
                          <a:ext uri="{FF2B5EF4-FFF2-40B4-BE49-F238E27FC236}">
                            <a16:creationId xmlns:a16="http://schemas.microsoft.com/office/drawing/2014/main" id="{6F9C5AF6-700D-431D-89E5-0EE75B6A7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20813"/>
                        <a:ext cx="15605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3">
            <a:extLst>
              <a:ext uri="{FF2B5EF4-FFF2-40B4-BE49-F238E27FC236}">
                <a16:creationId xmlns:a16="http://schemas.microsoft.com/office/drawing/2014/main" id="{30302B9B-28A0-4255-954C-F8F93CFDE97B}"/>
              </a:ext>
            </a:extLst>
          </p:cNvPr>
          <p:cNvGraphicFramePr>
            <a:graphicFrameLocks noGrp="1" noChangeAspect="1"/>
          </p:cNvGraphicFramePr>
          <p:nvPr>
            <p:ph sz="quarter" idx="3"/>
          </p:nvPr>
        </p:nvGraphicFramePr>
        <p:xfrm>
          <a:off x="7315200" y="2438400"/>
          <a:ext cx="1560513" cy="484188"/>
        </p:xfrm>
        <a:graphic>
          <a:graphicData uri="http://schemas.openxmlformats.org/presentationml/2006/ole">
            <mc:AlternateContent xmlns:mc="http://schemas.openxmlformats.org/markup-compatibility/2006">
              <mc:Choice xmlns:v="urn:schemas-microsoft-com:vml" Requires="v">
                <p:oleObj name="Visio" r:id="rId5" imgW="0" imgH="0" progId="Visio.Drawing.6">
                  <p:embed/>
                </p:oleObj>
              </mc:Choice>
              <mc:Fallback>
                <p:oleObj name="Visio" r:id="rId5" imgW="0" imgH="0" progId="Visio.Drawing.6">
                  <p:embed/>
                  <p:pic>
                    <p:nvPicPr>
                      <p:cNvPr id="20485" name="Object 3">
                        <a:extLst>
                          <a:ext uri="{FF2B5EF4-FFF2-40B4-BE49-F238E27FC236}">
                            <a16:creationId xmlns:a16="http://schemas.microsoft.com/office/drawing/2014/main" id="{30302B9B-28A0-4255-954C-F8F93CFDE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6" name="Object 4">
            <a:extLst>
              <a:ext uri="{FF2B5EF4-FFF2-40B4-BE49-F238E27FC236}">
                <a16:creationId xmlns:a16="http://schemas.microsoft.com/office/drawing/2014/main" id="{FCE15F40-E3C5-4DF6-8F51-FDF3E1252768}"/>
              </a:ext>
            </a:extLst>
          </p:cNvPr>
          <p:cNvGraphicFramePr>
            <a:graphicFrameLocks noGrp="1" noChangeAspect="1"/>
          </p:cNvGraphicFramePr>
          <p:nvPr>
            <p:ph sz="quarter" idx="4"/>
          </p:nvPr>
        </p:nvGraphicFramePr>
        <p:xfrm>
          <a:off x="7315200" y="3429000"/>
          <a:ext cx="1560513" cy="484188"/>
        </p:xfrm>
        <a:graphic>
          <a:graphicData uri="http://schemas.openxmlformats.org/presentationml/2006/ole">
            <mc:AlternateContent xmlns:mc="http://schemas.openxmlformats.org/markup-compatibility/2006">
              <mc:Choice xmlns:v="urn:schemas-microsoft-com:vml" Requires="v">
                <p:oleObj name="Visio" r:id="rId7" imgW="0" imgH="0" progId="Visio.Drawing.6">
                  <p:embed/>
                </p:oleObj>
              </mc:Choice>
              <mc:Fallback>
                <p:oleObj name="Visio" r:id="rId7" imgW="0" imgH="0" progId="Visio.Drawing.6">
                  <p:embed/>
                  <p:pic>
                    <p:nvPicPr>
                      <p:cNvPr id="20486" name="Object 4">
                        <a:extLst>
                          <a:ext uri="{FF2B5EF4-FFF2-40B4-BE49-F238E27FC236}">
                            <a16:creationId xmlns:a16="http://schemas.microsoft.com/office/drawing/2014/main" id="{FCE15F40-E3C5-4DF6-8F51-FDF3E12527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7" name="Object 5">
            <a:extLst>
              <a:ext uri="{FF2B5EF4-FFF2-40B4-BE49-F238E27FC236}">
                <a16:creationId xmlns:a16="http://schemas.microsoft.com/office/drawing/2014/main" id="{127F635E-B805-48C2-A6B6-38FE78CF8A08}"/>
              </a:ext>
            </a:extLst>
          </p:cNvPr>
          <p:cNvGraphicFramePr>
            <a:graphicFrameLocks noChangeAspect="1"/>
          </p:cNvGraphicFramePr>
          <p:nvPr/>
        </p:nvGraphicFramePr>
        <p:xfrm>
          <a:off x="7315200" y="4419600"/>
          <a:ext cx="1560513" cy="484188"/>
        </p:xfrm>
        <a:graphic>
          <a:graphicData uri="http://schemas.openxmlformats.org/presentationml/2006/ole">
            <mc:AlternateContent xmlns:mc="http://schemas.openxmlformats.org/markup-compatibility/2006">
              <mc:Choice xmlns:v="urn:schemas-microsoft-com:vml" Requires="v">
                <p:oleObj name="Visio" r:id="rId9" imgW="0" imgH="0" progId="Visio.Drawing.6">
                  <p:embed/>
                </p:oleObj>
              </mc:Choice>
              <mc:Fallback>
                <p:oleObj name="Visio" r:id="rId9" imgW="0" imgH="0" progId="Visio.Drawing.6">
                  <p:embed/>
                  <p:pic>
                    <p:nvPicPr>
                      <p:cNvPr id="20487" name="Object 5">
                        <a:extLst>
                          <a:ext uri="{FF2B5EF4-FFF2-40B4-BE49-F238E27FC236}">
                            <a16:creationId xmlns:a16="http://schemas.microsoft.com/office/drawing/2014/main" id="{127F635E-B805-48C2-A6B6-38FE78CF8A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0488" name="Object 6">
            <a:extLst>
              <a:ext uri="{FF2B5EF4-FFF2-40B4-BE49-F238E27FC236}">
                <a16:creationId xmlns:a16="http://schemas.microsoft.com/office/drawing/2014/main" id="{9E7EA60B-8CE0-4C12-9860-CA8FF2340F97}"/>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0" imgH="0" progId="Visio.Drawing.6">
                  <p:embed/>
                </p:oleObj>
              </mc:Choice>
              <mc:Fallback>
                <p:oleObj name="Visio" r:id="rId11" imgW="0" imgH="0" progId="Visio.Drawing.6">
                  <p:embed/>
                  <p:pic>
                    <p:nvPicPr>
                      <p:cNvPr id="20488" name="Object 6">
                        <a:extLst>
                          <a:ext uri="{FF2B5EF4-FFF2-40B4-BE49-F238E27FC236}">
                            <a16:creationId xmlns:a16="http://schemas.microsoft.com/office/drawing/2014/main" id="{9E7EA60B-8CE0-4C12-9860-CA8FF2340F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489" name="Line 874">
            <a:extLst>
              <a:ext uri="{FF2B5EF4-FFF2-40B4-BE49-F238E27FC236}">
                <a16:creationId xmlns:a16="http://schemas.microsoft.com/office/drawing/2014/main" id="{482849C7-0894-413F-BE70-7A19FBD5FC73}"/>
              </a:ext>
            </a:extLst>
          </p:cNvPr>
          <p:cNvSpPr>
            <a:spLocks noChangeShapeType="1"/>
          </p:cNvSpPr>
          <p:nvPr/>
        </p:nvSpPr>
        <p:spPr bwMode="auto">
          <a:xfrm>
            <a:off x="5257800" y="12954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0" name="Line 875">
            <a:extLst>
              <a:ext uri="{FF2B5EF4-FFF2-40B4-BE49-F238E27FC236}">
                <a16:creationId xmlns:a16="http://schemas.microsoft.com/office/drawing/2014/main" id="{F246C501-065D-4343-8F6F-411CB8689819}"/>
              </a:ext>
            </a:extLst>
          </p:cNvPr>
          <p:cNvSpPr>
            <a:spLocks noChangeShapeType="1"/>
          </p:cNvSpPr>
          <p:nvPr/>
        </p:nvSpPr>
        <p:spPr bwMode="auto">
          <a:xfrm>
            <a:off x="40386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1" name="Line 876">
            <a:extLst>
              <a:ext uri="{FF2B5EF4-FFF2-40B4-BE49-F238E27FC236}">
                <a16:creationId xmlns:a16="http://schemas.microsoft.com/office/drawing/2014/main" id="{98424ABC-DF40-4578-AFCA-86BA86A0A360}"/>
              </a:ext>
            </a:extLst>
          </p:cNvPr>
          <p:cNvSpPr>
            <a:spLocks noChangeShapeType="1"/>
          </p:cNvSpPr>
          <p:nvPr/>
        </p:nvSpPr>
        <p:spPr bwMode="auto">
          <a:xfrm>
            <a:off x="52578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2" name="Line 877">
            <a:extLst>
              <a:ext uri="{FF2B5EF4-FFF2-40B4-BE49-F238E27FC236}">
                <a16:creationId xmlns:a16="http://schemas.microsoft.com/office/drawing/2014/main" id="{31B19AA9-BB2B-4743-B286-3ECFD41B6DE4}"/>
              </a:ext>
            </a:extLst>
          </p:cNvPr>
          <p:cNvSpPr>
            <a:spLocks noChangeShapeType="1"/>
          </p:cNvSpPr>
          <p:nvPr/>
        </p:nvSpPr>
        <p:spPr bwMode="auto">
          <a:xfrm>
            <a:off x="52578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3" name="Line 878">
            <a:extLst>
              <a:ext uri="{FF2B5EF4-FFF2-40B4-BE49-F238E27FC236}">
                <a16:creationId xmlns:a16="http://schemas.microsoft.com/office/drawing/2014/main" id="{5215DD76-8B0E-41A1-BB27-E5008EBD32F5}"/>
              </a:ext>
            </a:extLst>
          </p:cNvPr>
          <p:cNvSpPr>
            <a:spLocks noChangeShapeType="1"/>
          </p:cNvSpPr>
          <p:nvPr/>
        </p:nvSpPr>
        <p:spPr bwMode="auto">
          <a:xfrm>
            <a:off x="990600" y="5410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Date Placeholder 2">
            <a:extLst>
              <a:ext uri="{FF2B5EF4-FFF2-40B4-BE49-F238E27FC236}">
                <a16:creationId xmlns:a16="http://schemas.microsoft.com/office/drawing/2014/main" id="{2685C551-4CCA-4081-B2A3-13D62AF76420}"/>
              </a:ext>
            </a:extLst>
          </p:cNvPr>
          <p:cNvSpPr>
            <a:spLocks noGrp="1"/>
          </p:cNvSpPr>
          <p:nvPr>
            <p:ph type="dt" sz="half" idx="10"/>
          </p:nvPr>
        </p:nvSpPr>
        <p:spPr/>
        <p:txBody>
          <a:bodyPr/>
          <a:lstStyle/>
          <a:p>
            <a:pPr>
              <a:defRPr/>
            </a:pPr>
            <a:endParaRPr lang="en-US" dirty="0"/>
          </a:p>
        </p:txBody>
      </p:sp>
      <p:sp>
        <p:nvSpPr>
          <p:cNvPr id="5" name="Rectangle 4">
            <a:extLst>
              <a:ext uri="{FF2B5EF4-FFF2-40B4-BE49-F238E27FC236}">
                <a16:creationId xmlns:a16="http://schemas.microsoft.com/office/drawing/2014/main" id="{4124B515-A74D-2BC8-2F8F-4031BB228539}"/>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E34F3AB0-8BF9-6934-39EF-1A518CDD9BC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EBEA01A-0064-4F00-A11D-E87709C282D8}"/>
              </a:ext>
            </a:extLst>
          </p:cNvPr>
          <p:cNvSpPr>
            <a:spLocks noGrp="1" noChangeArrowheads="1"/>
          </p:cNvSpPr>
          <p:nvPr>
            <p:ph type="title"/>
          </p:nvPr>
        </p:nvSpPr>
        <p:spPr>
          <a:xfrm>
            <a:off x="990600" y="152400"/>
            <a:ext cx="7670800" cy="533400"/>
          </a:xfrm>
        </p:spPr>
        <p:txBody>
          <a:bodyPr/>
          <a:lstStyle/>
          <a:p>
            <a:r>
              <a:rPr lang="en-US" altLang="en-US" dirty="0"/>
              <a:t>Bagging Example</a:t>
            </a:r>
          </a:p>
        </p:txBody>
      </p:sp>
      <p:sp>
        <p:nvSpPr>
          <p:cNvPr id="21507" name="Rectangle 3">
            <a:extLst>
              <a:ext uri="{FF2B5EF4-FFF2-40B4-BE49-F238E27FC236}">
                <a16:creationId xmlns:a16="http://schemas.microsoft.com/office/drawing/2014/main" id="{965A2660-AF3E-4FE0-8754-FC5F278937BA}"/>
              </a:ext>
            </a:extLst>
          </p:cNvPr>
          <p:cNvSpPr>
            <a:spLocks noGrp="1" noChangeArrowheads="1"/>
          </p:cNvSpPr>
          <p:nvPr>
            <p:ph type="body" idx="1"/>
          </p:nvPr>
        </p:nvSpPr>
        <p:spPr/>
        <p:txBody>
          <a:bodyPr/>
          <a:lstStyle/>
          <a:p>
            <a:r>
              <a:rPr lang="en-US" altLang="en-US"/>
              <a:t>Summary of Trained Decision Stumps:</a:t>
            </a:r>
          </a:p>
        </p:txBody>
      </p:sp>
      <p:pic>
        <p:nvPicPr>
          <p:cNvPr id="21508" name="Picture 4">
            <a:extLst>
              <a:ext uri="{FF2B5EF4-FFF2-40B4-BE49-F238E27FC236}">
                <a16:creationId xmlns:a16="http://schemas.microsoft.com/office/drawing/2014/main" id="{B691935A-38C0-49D2-92BD-8FF5AFD38932}"/>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752600" y="2286000"/>
            <a:ext cx="4495800" cy="3048000"/>
          </a:xfrm>
          <a:noFill/>
        </p:spPr>
      </p:pic>
      <p:sp>
        <p:nvSpPr>
          <p:cNvPr id="3" name="Date Placeholder 2">
            <a:extLst>
              <a:ext uri="{FF2B5EF4-FFF2-40B4-BE49-F238E27FC236}">
                <a16:creationId xmlns:a16="http://schemas.microsoft.com/office/drawing/2014/main" id="{45B7E26C-81D5-4FA1-AB1B-E73C3E8640C6}"/>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41164624-4FBA-460E-A77B-121A44568BD2}" type="datetime1">
              <a:rPr lang="en-US" smtClean="0"/>
              <a:t>1/7/2025</a:t>
            </a:fld>
            <a:endParaRPr lang="en-US"/>
          </a:p>
        </p:txBody>
      </p:sp>
      <p:sp>
        <p:nvSpPr>
          <p:cNvPr id="5" name="Rectangle 4">
            <a:extLst>
              <a:ext uri="{FF2B5EF4-FFF2-40B4-BE49-F238E27FC236}">
                <a16:creationId xmlns:a16="http://schemas.microsoft.com/office/drawing/2014/main" id="{3A939712-2A6E-BE1A-1566-EA2DE860F0A8}"/>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B1BA9F07-E205-E551-FED1-D7A636292989}"/>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CD37C5D-CD38-438C-AAE5-C8477EBCD797}"/>
              </a:ext>
            </a:extLst>
          </p:cNvPr>
          <p:cNvSpPr>
            <a:spLocks noGrp="1" noChangeArrowheads="1"/>
          </p:cNvSpPr>
          <p:nvPr>
            <p:ph type="title"/>
          </p:nvPr>
        </p:nvSpPr>
        <p:spPr>
          <a:xfrm>
            <a:off x="1295400" y="152400"/>
            <a:ext cx="7366000" cy="533400"/>
          </a:xfrm>
        </p:spPr>
        <p:txBody>
          <a:bodyPr/>
          <a:lstStyle/>
          <a:p>
            <a:r>
              <a:rPr lang="en-US" altLang="en-US" dirty="0"/>
              <a:t>Bagging Example</a:t>
            </a:r>
          </a:p>
        </p:txBody>
      </p:sp>
      <p:sp>
        <p:nvSpPr>
          <p:cNvPr id="31746" name="Rectangle 1257">
            <a:extLst>
              <a:ext uri="{FF2B5EF4-FFF2-40B4-BE49-F238E27FC236}">
                <a16:creationId xmlns:a16="http://schemas.microsoft.com/office/drawing/2014/main" id="{5E97BF5B-8484-46BB-BC90-7E46E7A6616E}"/>
              </a:ext>
            </a:extLst>
          </p:cNvPr>
          <p:cNvSpPr>
            <a:spLocks noGrp="1" noChangeArrowheads="1"/>
          </p:cNvSpPr>
          <p:nvPr>
            <p:ph type="body" idx="1"/>
          </p:nvPr>
        </p:nvSpPr>
        <p:spPr>
          <a:xfrm>
            <a:off x="411163" y="914400"/>
            <a:ext cx="8318500" cy="5181600"/>
          </a:xfrm>
        </p:spPr>
        <p:txBody>
          <a:bodyPr/>
          <a:lstStyle/>
          <a:p>
            <a:r>
              <a:rPr lang="en-US" altLang="en-US" sz="2400"/>
              <a:t>Use majority vote (sign of sum of predictions) to determine class of ensemble classifier</a:t>
            </a:r>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3200"/>
          </a:p>
          <a:p>
            <a:r>
              <a:rPr lang="en-US" altLang="en-US" sz="2400"/>
              <a:t>Bagging can also increase the complexity (representation capacity) of simple classifiers such as decision stumps</a:t>
            </a:r>
          </a:p>
        </p:txBody>
      </p:sp>
      <p:pic>
        <p:nvPicPr>
          <p:cNvPr id="22532" name="Picture 1254">
            <a:extLst>
              <a:ext uri="{FF2B5EF4-FFF2-40B4-BE49-F238E27FC236}">
                <a16:creationId xmlns:a16="http://schemas.microsoft.com/office/drawing/2014/main" id="{7564F4A7-B9FC-4ACF-B029-29186AEF5981}"/>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447800" y="1905000"/>
            <a:ext cx="6934200" cy="3346450"/>
          </a:xfrm>
          <a:noFill/>
        </p:spPr>
      </p:pic>
      <p:sp>
        <p:nvSpPr>
          <p:cNvPr id="22533" name="Rectangle 1258">
            <a:extLst>
              <a:ext uri="{FF2B5EF4-FFF2-40B4-BE49-F238E27FC236}">
                <a16:creationId xmlns:a16="http://schemas.microsoft.com/office/drawing/2014/main" id="{F6011B94-6E3B-4288-87D2-4480C04E3A39}"/>
              </a:ext>
            </a:extLst>
          </p:cNvPr>
          <p:cNvSpPr>
            <a:spLocks noChangeArrowheads="1"/>
          </p:cNvSpPr>
          <p:nvPr/>
        </p:nvSpPr>
        <p:spPr bwMode="auto">
          <a:xfrm>
            <a:off x="1447800" y="4946650"/>
            <a:ext cx="6934200" cy="3048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2534" name="Text Box 1259">
            <a:extLst>
              <a:ext uri="{FF2B5EF4-FFF2-40B4-BE49-F238E27FC236}">
                <a16:creationId xmlns:a16="http://schemas.microsoft.com/office/drawing/2014/main" id="{46A35020-9452-46C0-AF51-0C0990361C3C}"/>
              </a:ext>
            </a:extLst>
          </p:cNvPr>
          <p:cNvSpPr txBox="1">
            <a:spLocks noChangeArrowheads="1"/>
          </p:cNvSpPr>
          <p:nvPr/>
        </p:nvSpPr>
        <p:spPr bwMode="auto">
          <a:xfrm>
            <a:off x="228600" y="4870450"/>
            <a:ext cx="1143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Predicted Class</a:t>
            </a:r>
          </a:p>
        </p:txBody>
      </p:sp>
      <p:sp>
        <p:nvSpPr>
          <p:cNvPr id="3" name="Date Placeholder 2">
            <a:extLst>
              <a:ext uri="{FF2B5EF4-FFF2-40B4-BE49-F238E27FC236}">
                <a16:creationId xmlns:a16="http://schemas.microsoft.com/office/drawing/2014/main" id="{2525358B-A7C3-45AB-9DD2-B4C562617EA9}"/>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8698A3CF-A929-47EE-A8E7-3F9950D70C8B}" type="datetime1">
              <a:rPr lang="en-US" smtClean="0"/>
              <a:t>1/7/2025</a:t>
            </a:fld>
            <a:endParaRPr lang="en-US"/>
          </a:p>
        </p:txBody>
      </p:sp>
      <p:sp>
        <p:nvSpPr>
          <p:cNvPr id="5" name="Rectangle 4">
            <a:extLst>
              <a:ext uri="{FF2B5EF4-FFF2-40B4-BE49-F238E27FC236}">
                <a16:creationId xmlns:a16="http://schemas.microsoft.com/office/drawing/2014/main" id="{DAC30894-6E85-D8E6-25CC-B8829082500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Rectangle 1">
            <a:extLst>
              <a:ext uri="{FF2B5EF4-FFF2-40B4-BE49-F238E27FC236}">
                <a16:creationId xmlns:a16="http://schemas.microsoft.com/office/drawing/2014/main" id="{0102BC32-BF0E-017F-36AA-FFFE5CFFC37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E3783C3-BBA6-413C-B4B8-C8CA9782B69C}"/>
              </a:ext>
            </a:extLst>
          </p:cNvPr>
          <p:cNvSpPr>
            <a:spLocks noGrp="1" noChangeArrowheads="1"/>
          </p:cNvSpPr>
          <p:nvPr>
            <p:ph type="title"/>
          </p:nvPr>
        </p:nvSpPr>
        <p:spPr>
          <a:xfrm>
            <a:off x="1600200" y="152400"/>
            <a:ext cx="7061200" cy="533400"/>
          </a:xfrm>
        </p:spPr>
        <p:txBody>
          <a:bodyPr/>
          <a:lstStyle/>
          <a:p>
            <a:r>
              <a:rPr lang="en-US" altLang="en-US" dirty="0"/>
              <a:t>Boosting</a:t>
            </a:r>
          </a:p>
        </p:txBody>
      </p:sp>
      <p:sp>
        <p:nvSpPr>
          <p:cNvPr id="23555" name="Rectangle 3">
            <a:extLst>
              <a:ext uri="{FF2B5EF4-FFF2-40B4-BE49-F238E27FC236}">
                <a16:creationId xmlns:a16="http://schemas.microsoft.com/office/drawing/2014/main" id="{AE831A9F-6A50-4338-B6BB-9792E093F9DA}"/>
              </a:ext>
            </a:extLst>
          </p:cNvPr>
          <p:cNvSpPr>
            <a:spLocks noGrp="1" noChangeArrowheads="1"/>
          </p:cNvSpPr>
          <p:nvPr>
            <p:ph type="body" idx="1"/>
          </p:nvPr>
        </p:nvSpPr>
        <p:spPr/>
        <p:txBody>
          <a:bodyPr/>
          <a:lstStyle/>
          <a:p>
            <a:r>
              <a:rPr lang="en-US" sz="2400" dirty="0"/>
              <a:t>Boosting is an iterative procedure used to adaptively change the distribution of training examples for learning base classifiers so that they increasingly focus on examples that are hard to classify. </a:t>
            </a:r>
          </a:p>
          <a:p>
            <a:r>
              <a:rPr lang="en-US" sz="2400" dirty="0"/>
              <a:t>Unlike bagging, boosting assigns a weight  to each training example and may adaptively change the weight at the end of each boosting round. </a:t>
            </a:r>
          </a:p>
          <a:p>
            <a:r>
              <a:rPr lang="en-US" sz="2400" dirty="0"/>
              <a:t>The weights assigned to the training examples can be used in the following ways:</a:t>
            </a:r>
          </a:p>
          <a:p>
            <a:pPr marL="0" indent="0">
              <a:buNone/>
            </a:pPr>
            <a:r>
              <a:rPr lang="en-US" sz="2400" dirty="0"/>
              <a:t>1. They can be used to inform the sampling distribution used to draw a set of bootstrap samples from the original data.</a:t>
            </a:r>
          </a:p>
          <a:p>
            <a:pPr marL="0" indent="0">
              <a:buNone/>
            </a:pPr>
            <a:r>
              <a:rPr lang="en-US" sz="2400" dirty="0"/>
              <a:t>2. They can be used to learn a model that is biased toward examples with </a:t>
            </a:r>
            <a:r>
              <a:rPr lang="en-IN" sz="2400" dirty="0"/>
              <a:t>higher weight.</a:t>
            </a:r>
            <a:endParaRPr lang="en-US" altLang="en-US" sz="2400" dirty="0"/>
          </a:p>
        </p:txBody>
      </p:sp>
      <p:sp>
        <p:nvSpPr>
          <p:cNvPr id="3" name="Date Placeholder 2">
            <a:extLst>
              <a:ext uri="{FF2B5EF4-FFF2-40B4-BE49-F238E27FC236}">
                <a16:creationId xmlns:a16="http://schemas.microsoft.com/office/drawing/2014/main" id="{242E5AB9-FAC3-4C55-A16D-25E884ED6FE9}"/>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C9A8B3F8-1FC8-4E52-A1DC-D139F395BC32}" type="datetime1">
              <a:rPr lang="en-US" smtClean="0"/>
              <a:t>1/7/2025</a:t>
            </a:fld>
            <a:endParaRPr lang="en-US"/>
          </a:p>
        </p:txBody>
      </p:sp>
      <p:sp>
        <p:nvSpPr>
          <p:cNvPr id="5" name="Rectangle 4">
            <a:extLst>
              <a:ext uri="{FF2B5EF4-FFF2-40B4-BE49-F238E27FC236}">
                <a16:creationId xmlns:a16="http://schemas.microsoft.com/office/drawing/2014/main" id="{3C53407D-5458-586E-6789-403E339FAD5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CC9B986B-9DD6-4E1D-CB8D-0F50470FB742}"/>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E3783C3-BBA6-413C-B4B8-C8CA9782B69C}"/>
              </a:ext>
            </a:extLst>
          </p:cNvPr>
          <p:cNvSpPr>
            <a:spLocks noGrp="1" noChangeArrowheads="1"/>
          </p:cNvSpPr>
          <p:nvPr>
            <p:ph type="title"/>
          </p:nvPr>
        </p:nvSpPr>
        <p:spPr>
          <a:xfrm>
            <a:off x="1600200" y="152400"/>
            <a:ext cx="7061200" cy="533400"/>
          </a:xfrm>
        </p:spPr>
        <p:txBody>
          <a:bodyPr/>
          <a:lstStyle/>
          <a:p>
            <a:r>
              <a:rPr lang="en-US" altLang="en-US" dirty="0"/>
              <a:t>Boosting</a:t>
            </a:r>
          </a:p>
        </p:txBody>
      </p:sp>
      <p:sp>
        <p:nvSpPr>
          <p:cNvPr id="23555" name="Rectangle 3">
            <a:extLst>
              <a:ext uri="{FF2B5EF4-FFF2-40B4-BE49-F238E27FC236}">
                <a16:creationId xmlns:a16="http://schemas.microsoft.com/office/drawing/2014/main" id="{AE831A9F-6A50-4338-B6BB-9792E093F9DA}"/>
              </a:ext>
            </a:extLst>
          </p:cNvPr>
          <p:cNvSpPr>
            <a:spLocks noGrp="1" noChangeArrowheads="1"/>
          </p:cNvSpPr>
          <p:nvPr>
            <p:ph type="body" idx="1"/>
          </p:nvPr>
        </p:nvSpPr>
        <p:spPr>
          <a:xfrm>
            <a:off x="304800" y="838200"/>
            <a:ext cx="8318500" cy="5181600"/>
          </a:xfrm>
        </p:spPr>
        <p:txBody>
          <a:bodyPr/>
          <a:lstStyle/>
          <a:p>
            <a:r>
              <a:rPr lang="en-US" altLang="en-US" sz="2200" dirty="0"/>
              <a:t>An iterative procedure to adaptively change distribution of training data by focusing more on previously misclassified records</a:t>
            </a:r>
          </a:p>
          <a:p>
            <a:r>
              <a:rPr lang="en-US" altLang="en-US" sz="2200" dirty="0"/>
              <a:t>Initially, all N records are assigned equal weights (for being selected for training) </a:t>
            </a:r>
            <a:r>
              <a:rPr lang="en-US" sz="2200" dirty="0"/>
              <a:t>1</a:t>
            </a:r>
            <a:r>
              <a:rPr lang="en-US" sz="2200" i="1" dirty="0"/>
              <a:t>/N</a:t>
            </a:r>
            <a:r>
              <a:rPr lang="en-US" sz="2200" dirty="0"/>
              <a:t>, so that they are equally likely to be chosen for training. A sample is drawn according to the sampling distribution of the training examples to obtain a new training set. Next, a classifier is built from the training set and used to classify all the examples in the original data.</a:t>
            </a:r>
          </a:p>
          <a:p>
            <a:r>
              <a:rPr lang="en-US" sz="2200" dirty="0"/>
              <a:t> The weights of the training examples are updated at the end of each boosting round. Examples that are classified incorrectly will have their weights increased, while those that are classified correctly will have their weights decreased. This forces the classifier to focus on examples that are difficult to classify in subsequent iterations. </a:t>
            </a:r>
            <a:endParaRPr lang="en-US" altLang="en-US" sz="2200" dirty="0"/>
          </a:p>
          <a:p>
            <a:pPr lvl="1"/>
            <a:r>
              <a:rPr lang="en-US" altLang="en-US" sz="2200" dirty="0"/>
              <a:t>Unlike bagging, weights may change at the end of each boosting round</a:t>
            </a:r>
          </a:p>
        </p:txBody>
      </p:sp>
    </p:spTree>
    <p:extLst>
      <p:ext uri="{BB962C8B-B14F-4D97-AF65-F5344CB8AC3E}">
        <p14:creationId xmlns:p14="http://schemas.microsoft.com/office/powerpoint/2010/main" val="41998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25714" y="185057"/>
            <a:ext cx="8280400" cy="533400"/>
          </a:xfrm>
        </p:spPr>
        <p:txBody>
          <a:bodyPr/>
          <a:lstStyle/>
          <a:p>
            <a:r>
              <a:rPr lang="en-US" altLang="en-US" dirty="0"/>
              <a:t>Nearest-neighbor classifiers</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194" y="3276600"/>
            <a:ext cx="4038600" cy="319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988" name="Rectangle 4"/>
          <p:cNvSpPr>
            <a:spLocks noChangeArrowheads="1"/>
          </p:cNvSpPr>
          <p:nvPr/>
        </p:nvSpPr>
        <p:spPr bwMode="auto">
          <a:xfrm>
            <a:off x="5181600" y="2564990"/>
            <a:ext cx="3835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None/>
            </a:pPr>
            <a:endParaRPr lang="en-US" altLang="en-US" sz="2400" b="0" dirty="0"/>
          </a:p>
        </p:txBody>
      </p:sp>
      <p:sp>
        <p:nvSpPr>
          <p:cNvPr id="5" name="Rectangle 3"/>
          <p:cNvSpPr>
            <a:spLocks noChangeArrowheads="1"/>
          </p:cNvSpPr>
          <p:nvPr/>
        </p:nvSpPr>
        <p:spPr bwMode="auto">
          <a:xfrm>
            <a:off x="228600" y="990600"/>
            <a:ext cx="3962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Char char="l"/>
            </a:pPr>
            <a:r>
              <a:rPr lang="en-US" altLang="en-US" sz="2400" b="0" dirty="0"/>
              <a:t>Nearest </a:t>
            </a:r>
            <a:r>
              <a:rPr lang="en-US" altLang="en-US" sz="2800" b="0" dirty="0"/>
              <a:t>neighbor</a:t>
            </a:r>
            <a:r>
              <a:rPr lang="en-US" altLang="en-US" sz="2400" b="0" dirty="0"/>
              <a:t> classifiers are local classifiers</a:t>
            </a:r>
          </a:p>
          <a:p>
            <a:pPr lvl="1">
              <a:spcBef>
                <a:spcPct val="10000"/>
              </a:spcBef>
              <a:spcAft>
                <a:spcPts val="400"/>
              </a:spcAft>
              <a:buClr>
                <a:srgbClr val="0C7B9C"/>
              </a:buClr>
              <a:buSzPct val="100000"/>
              <a:buFont typeface="Arial" charset="0"/>
              <a:buChar char="–"/>
            </a:pPr>
            <a:endParaRPr lang="en-US" altLang="en-US" sz="2400" b="0" dirty="0"/>
          </a:p>
          <a:p>
            <a:pPr>
              <a:spcBef>
                <a:spcPct val="10000"/>
              </a:spcBef>
              <a:spcAft>
                <a:spcPts val="400"/>
              </a:spcAft>
              <a:buClr>
                <a:srgbClr val="0C7B9C"/>
              </a:buClr>
              <a:buSzPct val="75000"/>
              <a:buFont typeface="Monotype Sorts" pitchFamily="2" charset="2"/>
              <a:buChar char="l"/>
            </a:pPr>
            <a:r>
              <a:rPr lang="en-US" altLang="en-US" sz="2400" b="0" dirty="0"/>
              <a:t>They can produce decision boundaries of arbitrary shapes</a:t>
            </a:r>
            <a:r>
              <a:rPr lang="en-US" altLang="en-US" sz="1800" b="0" dirty="0"/>
              <a:t>. </a:t>
            </a:r>
          </a:p>
        </p:txBody>
      </p:sp>
      <p:sp>
        <p:nvSpPr>
          <p:cNvPr id="2" name="Rectangle 1">
            <a:extLst>
              <a:ext uri="{FF2B5EF4-FFF2-40B4-BE49-F238E27FC236}">
                <a16:creationId xmlns:a16="http://schemas.microsoft.com/office/drawing/2014/main" id="{75000099-90F1-D4B6-1038-5DEB0622440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837EC17C-D4C0-730A-739C-8E616BEEB28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extLst>
      <p:ext uri="{BB962C8B-B14F-4D97-AF65-F5344CB8AC3E}">
        <p14:creationId xmlns:p14="http://schemas.microsoft.com/office/powerpoint/2010/main" val="32580446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732B276-AD5D-4DB1-9AAC-E7B02F6F643D}"/>
              </a:ext>
            </a:extLst>
          </p:cNvPr>
          <p:cNvSpPr>
            <a:spLocks noGrp="1" noChangeArrowheads="1"/>
          </p:cNvSpPr>
          <p:nvPr>
            <p:ph type="title"/>
          </p:nvPr>
        </p:nvSpPr>
        <p:spPr>
          <a:xfrm>
            <a:off x="863600" y="228600"/>
            <a:ext cx="7594600" cy="533400"/>
          </a:xfrm>
        </p:spPr>
        <p:txBody>
          <a:bodyPr/>
          <a:lstStyle/>
          <a:p>
            <a:r>
              <a:rPr lang="en-US" altLang="en-US" dirty="0"/>
              <a:t>Boosting</a:t>
            </a:r>
          </a:p>
        </p:txBody>
      </p:sp>
      <p:sp>
        <p:nvSpPr>
          <p:cNvPr id="24579" name="Rectangle 13">
            <a:extLst>
              <a:ext uri="{FF2B5EF4-FFF2-40B4-BE49-F238E27FC236}">
                <a16:creationId xmlns:a16="http://schemas.microsoft.com/office/drawing/2014/main" id="{F36BE517-BE32-43C1-91A0-17D70E87E589}"/>
              </a:ext>
            </a:extLst>
          </p:cNvPr>
          <p:cNvSpPr>
            <a:spLocks noGrp="1" noChangeArrowheads="1"/>
          </p:cNvSpPr>
          <p:nvPr>
            <p:ph type="body" idx="1"/>
          </p:nvPr>
        </p:nvSpPr>
        <p:spPr/>
        <p:txBody>
          <a:bodyPr/>
          <a:lstStyle/>
          <a:p>
            <a:pPr marL="292100" lvl="1" indent="-292100">
              <a:buSzPct val="75000"/>
              <a:buFont typeface="Monotype Sorts" pitchFamily="2" charset="2"/>
              <a:buChar char="l"/>
            </a:pPr>
            <a:r>
              <a:rPr lang="en-US" altLang="en-US" sz="2400" dirty="0"/>
              <a:t>Unlike bagging, weights may change at the end of each boosting round</a:t>
            </a:r>
          </a:p>
          <a:p>
            <a:r>
              <a:rPr lang="en-US" altLang="en-US" sz="2400" dirty="0"/>
              <a:t>Records that are wrongly classified will have their weights increased in the next round</a:t>
            </a:r>
          </a:p>
          <a:p>
            <a:r>
              <a:rPr lang="en-US" altLang="en-US" sz="2400" dirty="0"/>
              <a:t>Records that are classified correctly will have their weights decreased in the next round</a:t>
            </a:r>
          </a:p>
        </p:txBody>
      </p:sp>
      <p:pic>
        <p:nvPicPr>
          <p:cNvPr id="24580" name="Picture 4">
            <a:extLst>
              <a:ext uri="{FF2B5EF4-FFF2-40B4-BE49-F238E27FC236}">
                <a16:creationId xmlns:a16="http://schemas.microsoft.com/office/drawing/2014/main" id="{AB545518-325B-4928-9A4A-15ACCE89D748}"/>
              </a:ext>
            </a:extLst>
          </p:cNvPr>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533400" y="3594100"/>
            <a:ext cx="8077200" cy="952500"/>
          </a:xfrm>
          <a:noFill/>
        </p:spPr>
      </p:pic>
      <p:sp>
        <p:nvSpPr>
          <p:cNvPr id="24581" name="Oval 7">
            <a:extLst>
              <a:ext uri="{FF2B5EF4-FFF2-40B4-BE49-F238E27FC236}">
                <a16:creationId xmlns:a16="http://schemas.microsoft.com/office/drawing/2014/main" id="{46DD3046-09FA-4E05-A54C-67A9E2CE1E0C}"/>
              </a:ext>
            </a:extLst>
          </p:cNvPr>
          <p:cNvSpPr>
            <a:spLocks noChangeArrowheads="1"/>
          </p:cNvSpPr>
          <p:nvPr/>
        </p:nvSpPr>
        <p:spPr bwMode="auto">
          <a:xfrm>
            <a:off x="2743200" y="42799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2" name="Oval 8">
            <a:extLst>
              <a:ext uri="{FF2B5EF4-FFF2-40B4-BE49-F238E27FC236}">
                <a16:creationId xmlns:a16="http://schemas.microsoft.com/office/drawing/2014/main" id="{F3E96349-CE6D-405A-96B2-B53BBAFEDEC0}"/>
              </a:ext>
            </a:extLst>
          </p:cNvPr>
          <p:cNvSpPr>
            <a:spLocks noChangeArrowheads="1"/>
          </p:cNvSpPr>
          <p:nvPr/>
        </p:nvSpPr>
        <p:spPr bwMode="auto">
          <a:xfrm>
            <a:off x="3352800" y="42799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3" name="Oval 9">
            <a:extLst>
              <a:ext uri="{FF2B5EF4-FFF2-40B4-BE49-F238E27FC236}">
                <a16:creationId xmlns:a16="http://schemas.microsoft.com/office/drawing/2014/main" id="{B3B7753E-F88C-4279-B87E-FD0AC0F05114}"/>
              </a:ext>
            </a:extLst>
          </p:cNvPr>
          <p:cNvSpPr>
            <a:spLocks noChangeArrowheads="1"/>
          </p:cNvSpPr>
          <p:nvPr/>
        </p:nvSpPr>
        <p:spPr bwMode="auto">
          <a:xfrm>
            <a:off x="5105400" y="42799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4" name="Oval 10">
            <a:extLst>
              <a:ext uri="{FF2B5EF4-FFF2-40B4-BE49-F238E27FC236}">
                <a16:creationId xmlns:a16="http://schemas.microsoft.com/office/drawing/2014/main" id="{0C89075D-66F0-4F75-A37A-4803F1B881EE}"/>
              </a:ext>
            </a:extLst>
          </p:cNvPr>
          <p:cNvSpPr>
            <a:spLocks noChangeArrowheads="1"/>
          </p:cNvSpPr>
          <p:nvPr/>
        </p:nvSpPr>
        <p:spPr bwMode="auto">
          <a:xfrm>
            <a:off x="6324600" y="42799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5" name="Oval 11">
            <a:extLst>
              <a:ext uri="{FF2B5EF4-FFF2-40B4-BE49-F238E27FC236}">
                <a16:creationId xmlns:a16="http://schemas.microsoft.com/office/drawing/2014/main" id="{CFE0E13B-5BD9-4B21-B274-C9EB52BAE8CB}"/>
              </a:ext>
            </a:extLst>
          </p:cNvPr>
          <p:cNvSpPr>
            <a:spLocks noChangeArrowheads="1"/>
          </p:cNvSpPr>
          <p:nvPr/>
        </p:nvSpPr>
        <p:spPr bwMode="auto">
          <a:xfrm>
            <a:off x="8153400" y="42799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6" name="Text Box 12">
            <a:extLst>
              <a:ext uri="{FF2B5EF4-FFF2-40B4-BE49-F238E27FC236}">
                <a16:creationId xmlns:a16="http://schemas.microsoft.com/office/drawing/2014/main" id="{C5557D36-EF10-4B78-AEE5-2E707EAEF467}"/>
              </a:ext>
            </a:extLst>
          </p:cNvPr>
          <p:cNvSpPr txBox="1">
            <a:spLocks noChangeArrowheads="1"/>
          </p:cNvSpPr>
          <p:nvPr/>
        </p:nvSpPr>
        <p:spPr bwMode="auto">
          <a:xfrm>
            <a:off x="3429000" y="4813300"/>
            <a:ext cx="5029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Char char="•"/>
            </a:pPr>
            <a:r>
              <a:rPr lang="en-US" altLang="en-US" sz="1800" b="0"/>
              <a:t> Example 4 is hard to classify</a:t>
            </a:r>
          </a:p>
          <a:p>
            <a:pPr>
              <a:spcBef>
                <a:spcPct val="50000"/>
              </a:spcBef>
              <a:spcAft>
                <a:spcPct val="0"/>
              </a:spcAft>
              <a:buClrTx/>
              <a:buSzTx/>
              <a:buFontTx/>
              <a:buChar char="•"/>
            </a:pPr>
            <a:r>
              <a:rPr lang="en-US" altLang="en-US" sz="1800" b="0"/>
              <a:t> Its weight is increased, therefore it is more likely to be chosen again in subsequent rounds</a:t>
            </a:r>
          </a:p>
        </p:txBody>
      </p:sp>
      <p:sp>
        <p:nvSpPr>
          <p:cNvPr id="3" name="Date Placeholder 2">
            <a:extLst>
              <a:ext uri="{FF2B5EF4-FFF2-40B4-BE49-F238E27FC236}">
                <a16:creationId xmlns:a16="http://schemas.microsoft.com/office/drawing/2014/main" id="{FBA92EBE-5139-4E73-A596-2642AF85632C}"/>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576F1B54-FC9D-43FE-9BAC-15B4BBE6ABAC}" type="datetime1">
              <a:rPr lang="en-US" smtClean="0"/>
              <a:t>1/7/2025</a:t>
            </a:fld>
            <a:endParaRPr lang="en-US"/>
          </a:p>
        </p:txBody>
      </p:sp>
      <p:sp>
        <p:nvSpPr>
          <p:cNvPr id="5" name="Rectangle 4">
            <a:extLst>
              <a:ext uri="{FF2B5EF4-FFF2-40B4-BE49-F238E27FC236}">
                <a16:creationId xmlns:a16="http://schemas.microsoft.com/office/drawing/2014/main" id="{B6CC7339-35DA-D542-9753-9896140D8200}"/>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97B9F8E2-7755-87F6-89EE-4ACCFFAB7A4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F852B92-80B8-47CF-AB96-8489002FB4EE}"/>
              </a:ext>
            </a:extLst>
          </p:cNvPr>
          <p:cNvSpPr>
            <a:spLocks noGrp="1" noChangeArrowheads="1"/>
          </p:cNvSpPr>
          <p:nvPr>
            <p:ph type="title"/>
          </p:nvPr>
        </p:nvSpPr>
        <p:spPr/>
        <p:txBody>
          <a:bodyPr/>
          <a:lstStyle/>
          <a:p>
            <a:r>
              <a:rPr lang="en-US" altLang="en-US"/>
              <a:t>AdaBoost</a:t>
            </a:r>
          </a:p>
        </p:txBody>
      </p:sp>
      <p:sp>
        <p:nvSpPr>
          <p:cNvPr id="25603" name="Rectangle 3">
            <a:extLst>
              <a:ext uri="{FF2B5EF4-FFF2-40B4-BE49-F238E27FC236}">
                <a16:creationId xmlns:a16="http://schemas.microsoft.com/office/drawing/2014/main" id="{7954D60A-F6E8-4007-8E59-CED6DDA9DCF6}"/>
              </a:ext>
            </a:extLst>
          </p:cNvPr>
          <p:cNvSpPr>
            <a:spLocks noGrp="1" noChangeArrowheads="1"/>
          </p:cNvSpPr>
          <p:nvPr>
            <p:ph type="body" sz="half" idx="1"/>
          </p:nvPr>
        </p:nvSpPr>
        <p:spPr>
          <a:xfrm>
            <a:off x="411163" y="1143000"/>
            <a:ext cx="8656637" cy="5181600"/>
          </a:xfrm>
        </p:spPr>
        <p:txBody>
          <a:bodyPr/>
          <a:lstStyle/>
          <a:p>
            <a:r>
              <a:rPr lang="en-US" altLang="en-US" sz="2400" dirty="0"/>
              <a:t>Base classifiers: C</a:t>
            </a:r>
            <a:r>
              <a:rPr lang="en-US" altLang="en-US" sz="2400" baseline="-25000" dirty="0"/>
              <a:t>1</a:t>
            </a:r>
            <a:r>
              <a:rPr lang="en-US" altLang="en-US" sz="2400" dirty="0"/>
              <a:t>, C</a:t>
            </a:r>
            <a:r>
              <a:rPr lang="en-US" altLang="en-US" sz="2400" baseline="-25000" dirty="0"/>
              <a:t>2</a:t>
            </a:r>
            <a:r>
              <a:rPr lang="en-US" altLang="en-US" sz="2400" dirty="0"/>
              <a:t>, …, C</a:t>
            </a:r>
            <a:r>
              <a:rPr lang="en-US" altLang="en-US" sz="2400" baseline="-25000" dirty="0"/>
              <a:t>T</a:t>
            </a:r>
          </a:p>
          <a:p>
            <a:pPr lvl="4"/>
            <a:endParaRPr lang="en-US" altLang="en-US" sz="1800" dirty="0"/>
          </a:p>
          <a:p>
            <a:pPr marL="292100" lvl="4" indent="-292100">
              <a:spcBef>
                <a:spcPct val="10000"/>
              </a:spcBef>
              <a:spcAft>
                <a:spcPts val="400"/>
              </a:spcAft>
              <a:buClr>
                <a:srgbClr val="0C7B9C"/>
              </a:buClr>
              <a:buSzPct val="75000"/>
              <a:buFont typeface="Monotype Sorts" pitchFamily="2" charset="2"/>
              <a:buChar char="l"/>
            </a:pPr>
            <a:r>
              <a:rPr lang="en-IN" sz="2400" dirty="0">
                <a:latin typeface="+mn-lt"/>
                <a:ea typeface="+mn-ea"/>
                <a:cs typeface="+mn-cs"/>
              </a:rPr>
              <a:t>In the  </a:t>
            </a:r>
            <a:r>
              <a:rPr lang="en-US" sz="2400" dirty="0" err="1">
                <a:latin typeface="+mn-lt"/>
                <a:ea typeface="+mn-ea"/>
                <a:cs typeface="+mn-cs"/>
              </a:rPr>
              <a:t>AdaBoost</a:t>
            </a:r>
            <a:r>
              <a:rPr lang="en-US" sz="2400" dirty="0">
                <a:latin typeface="+mn-lt"/>
                <a:ea typeface="+mn-ea"/>
                <a:cs typeface="+mn-cs"/>
              </a:rPr>
              <a:t> algorithm, the importance of a base classifier </a:t>
            </a:r>
            <a:r>
              <a:rPr lang="en-US" sz="2400" dirty="0" err="1">
                <a:latin typeface="+mn-lt"/>
                <a:ea typeface="+mn-ea"/>
                <a:cs typeface="+mn-cs"/>
              </a:rPr>
              <a:t>Ci</a:t>
            </a:r>
            <a:r>
              <a:rPr lang="en-US" sz="2400" dirty="0">
                <a:latin typeface="+mn-lt"/>
                <a:ea typeface="+mn-ea"/>
                <a:cs typeface="+mn-cs"/>
              </a:rPr>
              <a:t> depends on its Error rate</a:t>
            </a:r>
          </a:p>
          <a:p>
            <a:endParaRPr lang="en-US" altLang="en-US" sz="2400" dirty="0"/>
          </a:p>
          <a:p>
            <a:endParaRPr lang="en-US" altLang="en-US" sz="2400" dirty="0"/>
          </a:p>
          <a:p>
            <a:pPr marL="0" indent="0">
              <a:buNone/>
            </a:pPr>
            <a:r>
              <a:rPr lang="en-US" sz="2400" dirty="0"/>
              <a:t>    </a:t>
            </a:r>
          </a:p>
          <a:p>
            <a:pPr marL="0" indent="0">
              <a:buNone/>
            </a:pPr>
            <a:r>
              <a:rPr lang="en-US" sz="2400" dirty="0"/>
              <a:t> where </a:t>
            </a:r>
            <a:r>
              <a:rPr lang="en-US" sz="2400" i="1" dirty="0"/>
              <a:t>I</a:t>
            </a:r>
            <a:r>
              <a:rPr lang="en-US" sz="2400" dirty="0"/>
              <a:t>(</a:t>
            </a:r>
            <a:r>
              <a:rPr lang="en-US" sz="2400" i="1" dirty="0"/>
              <a:t>p</a:t>
            </a:r>
            <a:r>
              <a:rPr lang="en-US" sz="2400" dirty="0"/>
              <a:t>) = 1 if the predicate </a:t>
            </a:r>
            <a:r>
              <a:rPr lang="en-US" sz="2400" i="1" dirty="0"/>
              <a:t>p </a:t>
            </a:r>
            <a:r>
              <a:rPr lang="en-US" sz="2400" dirty="0"/>
              <a:t>is true, and 0 otherwise</a:t>
            </a:r>
            <a:endParaRPr lang="en-US" altLang="en-US" sz="2400" dirty="0"/>
          </a:p>
          <a:p>
            <a:pPr marL="292100" lvl="4" indent="-292100">
              <a:spcBef>
                <a:spcPct val="10000"/>
              </a:spcBef>
              <a:spcAft>
                <a:spcPts val="400"/>
              </a:spcAft>
              <a:buClr>
                <a:srgbClr val="0C7B9C"/>
              </a:buClr>
              <a:buSzPct val="75000"/>
              <a:buFont typeface="Monotype Sorts" pitchFamily="2" charset="2"/>
              <a:buChar char="l"/>
            </a:pPr>
            <a:r>
              <a:rPr lang="en-IN" sz="2400" dirty="0"/>
              <a:t>In the  </a:t>
            </a:r>
            <a:r>
              <a:rPr lang="en-US" sz="2400" dirty="0" err="1"/>
              <a:t>AdaBoost</a:t>
            </a:r>
            <a:r>
              <a:rPr lang="en-US" sz="2400" dirty="0"/>
              <a:t> algorithm, the importance of a base classifier </a:t>
            </a:r>
            <a:r>
              <a:rPr lang="en-US" sz="2400" i="1" dirty="0" err="1"/>
              <a:t>Ci</a:t>
            </a:r>
            <a:r>
              <a:rPr lang="en-US" sz="2400" i="1" dirty="0"/>
              <a:t> </a:t>
            </a:r>
            <a:r>
              <a:rPr lang="en-US" sz="2400" dirty="0"/>
              <a:t>depends on its Error rate The importance of a classifier </a:t>
            </a:r>
            <a:r>
              <a:rPr lang="en-US" sz="2400" dirty="0" err="1"/>
              <a:t>Ci</a:t>
            </a:r>
            <a:r>
              <a:rPr lang="en-US" sz="2400" dirty="0"/>
              <a:t> is given by the following parameter</a:t>
            </a:r>
            <a:endParaRPr lang="en-US" altLang="en-US" sz="2400" dirty="0"/>
          </a:p>
        </p:txBody>
      </p:sp>
      <p:sp>
        <p:nvSpPr>
          <p:cNvPr id="3" name="Date Placeholder 2">
            <a:extLst>
              <a:ext uri="{FF2B5EF4-FFF2-40B4-BE49-F238E27FC236}">
                <a16:creationId xmlns:a16="http://schemas.microsoft.com/office/drawing/2014/main" id="{C66447C4-5E9C-44F9-9E68-38B7030511BC}"/>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5081A68C-AF2D-426C-A761-BC2F3773639F}" type="datetime1">
              <a:rPr lang="en-US" smtClean="0"/>
              <a:t>1/7/2025</a:t>
            </a:fld>
            <a:endParaRPr lang="en-US"/>
          </a:p>
        </p:txBody>
      </p:sp>
      <p:sp>
        <p:nvSpPr>
          <p:cNvPr id="5" name="Rectangle 4">
            <a:extLst>
              <a:ext uri="{FF2B5EF4-FFF2-40B4-BE49-F238E27FC236}">
                <a16:creationId xmlns:a16="http://schemas.microsoft.com/office/drawing/2014/main" id="{5F8BF4B3-D728-FCF4-AA04-11290D7F94F0}"/>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68D39913-A2DD-35A2-642C-12ADA7AB721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2" name="Rectangle 1"/>
          <p:cNvSpPr/>
          <p:nvPr/>
        </p:nvSpPr>
        <p:spPr>
          <a:xfrm>
            <a:off x="4800600" y="1121079"/>
            <a:ext cx="4267200" cy="2246769"/>
          </a:xfrm>
          <a:prstGeom prst="rect">
            <a:avLst/>
          </a:prstGeom>
        </p:spPr>
        <p:txBody>
          <a:bodyPr wrap="square">
            <a:spAutoFit/>
          </a:bodyPr>
          <a:lstStyle/>
          <a:p>
            <a:pPr marL="342900" indent="-342900">
              <a:buFont typeface="Arial" pitchFamily="34" charset="0"/>
              <a:buChar char="•"/>
            </a:pPr>
            <a:endParaRPr lang="en-US" sz="2000" b="0" dirty="0"/>
          </a:p>
          <a:p>
            <a:pPr marL="342900" indent="-342900">
              <a:buFont typeface="Arial" pitchFamily="34" charset="0"/>
              <a:buChar char="•"/>
            </a:pPr>
            <a:endParaRPr lang="en-US" sz="2000" b="0" dirty="0"/>
          </a:p>
          <a:p>
            <a:pPr marL="342900" indent="-342900">
              <a:buFont typeface="Arial" pitchFamily="34" charset="0"/>
              <a:buChar char="•"/>
            </a:pPr>
            <a:r>
              <a:rPr lang="en-US" sz="2000" b="0" dirty="0"/>
              <a:t>. </a:t>
            </a:r>
          </a:p>
          <a:p>
            <a:pPr marL="342900" indent="-342900">
              <a:buFont typeface="Arial" pitchFamily="34" charset="0"/>
              <a:buChar char="•"/>
            </a:pPr>
            <a:endParaRPr lang="en-US" sz="2000" b="0" dirty="0"/>
          </a:p>
          <a:p>
            <a:endParaRPr lang="en-US" sz="2000" b="0" dirty="0"/>
          </a:p>
          <a:p>
            <a:endParaRPr lang="en-US" sz="2000" b="0" dirty="0"/>
          </a:p>
          <a:p>
            <a:endParaRPr lang="en-IN" sz="2000"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963035"/>
            <a:ext cx="3200400" cy="903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5838825"/>
            <a:ext cx="18288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0741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41A2547-6621-4F6A-A174-05A2D3D2C71D}"/>
              </a:ext>
            </a:extLst>
          </p:cNvPr>
          <p:cNvSpPr>
            <a:spLocks noGrp="1" noChangeArrowheads="1"/>
          </p:cNvSpPr>
          <p:nvPr>
            <p:ph type="title"/>
          </p:nvPr>
        </p:nvSpPr>
        <p:spPr>
          <a:xfrm>
            <a:off x="914400" y="228600"/>
            <a:ext cx="8280400" cy="533400"/>
          </a:xfrm>
        </p:spPr>
        <p:txBody>
          <a:bodyPr/>
          <a:lstStyle/>
          <a:p>
            <a:r>
              <a:rPr lang="en-US" altLang="en-US"/>
              <a:t>AdaBoost Algorithm</a:t>
            </a:r>
          </a:p>
        </p:txBody>
      </p:sp>
      <p:sp>
        <p:nvSpPr>
          <p:cNvPr id="26627" name="Rectangle 3">
            <a:extLst>
              <a:ext uri="{FF2B5EF4-FFF2-40B4-BE49-F238E27FC236}">
                <a16:creationId xmlns:a16="http://schemas.microsoft.com/office/drawing/2014/main" id="{B9155E0D-5A3D-4A67-AB22-87106EE0EEC8}"/>
              </a:ext>
            </a:extLst>
          </p:cNvPr>
          <p:cNvSpPr>
            <a:spLocks noGrp="1" noChangeArrowheads="1"/>
          </p:cNvSpPr>
          <p:nvPr>
            <p:ph type="body" idx="1"/>
          </p:nvPr>
        </p:nvSpPr>
        <p:spPr/>
        <p:txBody>
          <a:bodyPr/>
          <a:lstStyle/>
          <a:p>
            <a:r>
              <a:rPr lang="en-US" altLang="en-US" dirty="0"/>
              <a:t>Weight update:</a:t>
            </a:r>
          </a:p>
          <a:p>
            <a:endParaRPr lang="en-US" altLang="en-US" dirty="0"/>
          </a:p>
          <a:p>
            <a:endParaRPr lang="en-US" altLang="en-US" dirty="0"/>
          </a:p>
          <a:p>
            <a:endParaRPr lang="en-US" altLang="en-US" dirty="0"/>
          </a:p>
          <a:p>
            <a:pPr lvl="4"/>
            <a:endParaRPr lang="en-US" altLang="en-US" dirty="0"/>
          </a:p>
          <a:p>
            <a:r>
              <a:rPr lang="en-US" altLang="en-US" dirty="0"/>
              <a:t>If any intermediate rounds produce error rate higher than 50%, the weights are reverted back to 1/n and the resampling procedure is repeated</a:t>
            </a:r>
          </a:p>
          <a:p>
            <a:r>
              <a:rPr lang="en-US" altLang="en-US" dirty="0"/>
              <a:t>Classification:</a:t>
            </a:r>
          </a:p>
        </p:txBody>
      </p:sp>
      <p:pic>
        <p:nvPicPr>
          <p:cNvPr id="26629" name="TextBox 8">
            <a:extLst>
              <a:ext uri="{FF2B5EF4-FFF2-40B4-BE49-F238E27FC236}">
                <a16:creationId xmlns:a16="http://schemas.microsoft.com/office/drawing/2014/main" id="{62F97FB4-706B-4DB9-A50B-5D0739D718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64" y="-1517650"/>
            <a:ext cx="6083300" cy="915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TextBox 9">
            <a:extLst>
              <a:ext uri="{FF2B5EF4-FFF2-40B4-BE49-F238E27FC236}">
                <a16:creationId xmlns:a16="http://schemas.microsoft.com/office/drawing/2014/main" id="{348BF833-621C-431B-B7C7-735DE8822D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3797300"/>
            <a:ext cx="57150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C9738F22-4012-4C7C-BB1E-CD472507F005}"/>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6CC5E132-96A5-47A1-AEAF-C1C0CAEE320E}" type="datetime1">
              <a:rPr lang="en-US" smtClean="0"/>
              <a:t>1/7/2025</a:t>
            </a:fld>
            <a:endParaRPr lang="en-US"/>
          </a:p>
        </p:txBody>
      </p:sp>
      <p:sp>
        <p:nvSpPr>
          <p:cNvPr id="5" name="Rectangle 4">
            <a:extLst>
              <a:ext uri="{FF2B5EF4-FFF2-40B4-BE49-F238E27FC236}">
                <a16:creationId xmlns:a16="http://schemas.microsoft.com/office/drawing/2014/main" id="{B3ACD4A7-2373-AB2C-DC61-A151BD5EBD9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A60E8DF4-D9B4-FFEF-76FD-E15AFC28ED7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D83D6ED-48B7-4C58-B91B-87B02EF1B0E8}"/>
              </a:ext>
            </a:extLst>
          </p:cNvPr>
          <p:cNvSpPr>
            <a:spLocks noGrp="1" noChangeArrowheads="1"/>
          </p:cNvSpPr>
          <p:nvPr>
            <p:ph type="title"/>
          </p:nvPr>
        </p:nvSpPr>
        <p:spPr>
          <a:xfrm>
            <a:off x="936171" y="228600"/>
            <a:ext cx="8280400" cy="533400"/>
          </a:xfrm>
        </p:spPr>
        <p:txBody>
          <a:bodyPr/>
          <a:lstStyle/>
          <a:p>
            <a:r>
              <a:rPr lang="en-US" altLang="en-US" dirty="0"/>
              <a:t>AdaBoost Algorithm</a:t>
            </a:r>
          </a:p>
        </p:txBody>
      </p:sp>
      <p:pic>
        <p:nvPicPr>
          <p:cNvPr id="27652" name="Picture 6">
            <a:extLst>
              <a:ext uri="{FF2B5EF4-FFF2-40B4-BE49-F238E27FC236}">
                <a16:creationId xmlns:a16="http://schemas.microsoft.com/office/drawing/2014/main" id="{5BE9EBDD-1890-4798-889B-2E43A86EA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3470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E12015F-E7A4-833E-5813-72D49A6FABF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E53BBD62-2B7E-6601-0361-E3CA30C8CF45}"/>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12CD175-0674-40FB-B5C4-101E7C7EB2C7}"/>
              </a:ext>
            </a:extLst>
          </p:cNvPr>
          <p:cNvSpPr>
            <a:spLocks noGrp="1" noChangeArrowheads="1"/>
          </p:cNvSpPr>
          <p:nvPr>
            <p:ph type="title"/>
          </p:nvPr>
        </p:nvSpPr>
        <p:spPr>
          <a:xfrm>
            <a:off x="1117600" y="159544"/>
            <a:ext cx="8280400" cy="533400"/>
          </a:xfrm>
        </p:spPr>
        <p:txBody>
          <a:bodyPr/>
          <a:lstStyle/>
          <a:p>
            <a:r>
              <a:rPr lang="en-US" altLang="en-US" dirty="0"/>
              <a:t>AdaBoost Example</a:t>
            </a:r>
          </a:p>
        </p:txBody>
      </p:sp>
      <p:sp>
        <p:nvSpPr>
          <p:cNvPr id="28675" name="Rectangle 3">
            <a:extLst>
              <a:ext uri="{FF2B5EF4-FFF2-40B4-BE49-F238E27FC236}">
                <a16:creationId xmlns:a16="http://schemas.microsoft.com/office/drawing/2014/main" id="{3C31CB6E-EC00-461B-A711-6726BAEC6AFD}"/>
              </a:ext>
            </a:extLst>
          </p:cNvPr>
          <p:cNvSpPr>
            <a:spLocks noGrp="1" noChangeArrowheads="1"/>
          </p:cNvSpPr>
          <p:nvPr>
            <p:ph type="body" idx="1"/>
          </p:nvPr>
        </p:nvSpPr>
        <p:spPr/>
        <p:txBody>
          <a:bodyPr/>
          <a:lstStyle/>
          <a:p>
            <a:r>
              <a:rPr lang="en-US" altLang="en-US"/>
              <a:t>Consider 1-dimensional data set:</a:t>
            </a:r>
          </a:p>
          <a:p>
            <a:endParaRPr lang="en-US" altLang="en-US"/>
          </a:p>
          <a:p>
            <a:endParaRPr lang="en-US" altLang="en-US"/>
          </a:p>
          <a:p>
            <a:endParaRPr lang="en-US" altLang="en-US"/>
          </a:p>
          <a:p>
            <a:r>
              <a:rPr lang="en-US" altLang="en-US"/>
              <a:t>Classifier is a decision stump</a:t>
            </a:r>
          </a:p>
          <a:p>
            <a:pPr lvl="1"/>
            <a:r>
              <a:rPr lang="en-US" altLang="en-US"/>
              <a:t>Decision rule:  	x </a:t>
            </a:r>
            <a:r>
              <a:rPr lang="en-US" altLang="en-US">
                <a:sym typeface="Symbol" panose="05050102010706020507" pitchFamily="18" charset="2"/>
              </a:rPr>
              <a:t> k</a:t>
            </a:r>
            <a:r>
              <a:rPr lang="en-US" altLang="en-US"/>
              <a:t> </a:t>
            </a:r>
            <a:r>
              <a:rPr lang="en-US" altLang="en-US">
                <a:sym typeface="Symbol" panose="05050102010706020507" pitchFamily="18" charset="2"/>
              </a:rPr>
              <a:t>versus </a:t>
            </a:r>
            <a:r>
              <a:rPr lang="en-US" altLang="en-US"/>
              <a:t>x &gt; k</a:t>
            </a:r>
          </a:p>
          <a:p>
            <a:pPr lvl="1"/>
            <a:r>
              <a:rPr lang="en-US" altLang="en-US"/>
              <a:t>Split point k is chosen based on entropy</a:t>
            </a:r>
          </a:p>
        </p:txBody>
      </p:sp>
      <p:graphicFrame>
        <p:nvGraphicFramePr>
          <p:cNvPr id="28676" name="Object 2">
            <a:extLst>
              <a:ext uri="{FF2B5EF4-FFF2-40B4-BE49-F238E27FC236}">
                <a16:creationId xmlns:a16="http://schemas.microsoft.com/office/drawing/2014/main" id="{65DADCFE-23A9-4E61-ABFA-4AFC2866A921}"/>
              </a:ext>
            </a:extLst>
          </p:cNvPr>
          <p:cNvGraphicFramePr>
            <a:graphicFrameLocks noGrp="1" noChangeAspect="1"/>
          </p:cNvGraphicFramePr>
          <p:nvPr>
            <p:ph idx="4294967295"/>
          </p:nvPr>
        </p:nvGraphicFramePr>
        <p:xfrm>
          <a:off x="609600" y="1828800"/>
          <a:ext cx="7491413" cy="1200150"/>
        </p:xfrm>
        <a:graphic>
          <a:graphicData uri="http://schemas.openxmlformats.org/presentationml/2006/ole">
            <mc:AlternateContent xmlns:mc="http://schemas.openxmlformats.org/markup-compatibility/2006">
              <mc:Choice xmlns:v="urn:schemas-microsoft-com:vml" Requires="v">
                <p:oleObj name="Visio" r:id="rId2" imgW="6270295" imgH="1004995" progId="Visio.Drawing.6">
                  <p:embed/>
                </p:oleObj>
              </mc:Choice>
              <mc:Fallback>
                <p:oleObj name="Visio" r:id="rId2" imgW="6270295" imgH="1004995" progId="Visio.Drawing.6">
                  <p:embed/>
                  <p:pic>
                    <p:nvPicPr>
                      <p:cNvPr id="28676" name="Object 2">
                        <a:extLst>
                          <a:ext uri="{FF2B5EF4-FFF2-40B4-BE49-F238E27FC236}">
                            <a16:creationId xmlns:a16="http://schemas.microsoft.com/office/drawing/2014/main" id="{65DADCFE-23A9-4E61-ABFA-4AFC2866A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4914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7" name="Oval 5">
            <a:extLst>
              <a:ext uri="{FF2B5EF4-FFF2-40B4-BE49-F238E27FC236}">
                <a16:creationId xmlns:a16="http://schemas.microsoft.com/office/drawing/2014/main" id="{CB758B22-DE11-45E7-97FD-C996883891AB}"/>
              </a:ext>
            </a:extLst>
          </p:cNvPr>
          <p:cNvSpPr>
            <a:spLocks noChangeArrowheads="1"/>
          </p:cNvSpPr>
          <p:nvPr/>
        </p:nvSpPr>
        <p:spPr bwMode="auto">
          <a:xfrm>
            <a:off x="3429000" y="4891088"/>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28678" name="Line 6">
            <a:extLst>
              <a:ext uri="{FF2B5EF4-FFF2-40B4-BE49-F238E27FC236}">
                <a16:creationId xmlns:a16="http://schemas.microsoft.com/office/drawing/2014/main" id="{02BA9675-DC02-4140-82D2-0522AD368BB2}"/>
              </a:ext>
            </a:extLst>
          </p:cNvPr>
          <p:cNvSpPr>
            <a:spLocks noChangeShapeType="1"/>
          </p:cNvSpPr>
          <p:nvPr/>
        </p:nvSpPr>
        <p:spPr bwMode="auto">
          <a:xfrm flipH="1">
            <a:off x="3276600" y="5576888"/>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79" name="Line 7">
            <a:extLst>
              <a:ext uri="{FF2B5EF4-FFF2-40B4-BE49-F238E27FC236}">
                <a16:creationId xmlns:a16="http://schemas.microsoft.com/office/drawing/2014/main" id="{EF83825C-A326-43B8-8A74-AD471B2C8CBB}"/>
              </a:ext>
            </a:extLst>
          </p:cNvPr>
          <p:cNvSpPr>
            <a:spLocks noChangeShapeType="1"/>
          </p:cNvSpPr>
          <p:nvPr/>
        </p:nvSpPr>
        <p:spPr bwMode="auto">
          <a:xfrm>
            <a:off x="4038600" y="5576888"/>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0" name="Text Box 8">
            <a:extLst>
              <a:ext uri="{FF2B5EF4-FFF2-40B4-BE49-F238E27FC236}">
                <a16:creationId xmlns:a16="http://schemas.microsoft.com/office/drawing/2014/main" id="{839F340E-D249-4B7A-832D-C87C05BE839E}"/>
              </a:ext>
            </a:extLst>
          </p:cNvPr>
          <p:cNvSpPr txBox="1">
            <a:spLocks noChangeArrowheads="1"/>
          </p:cNvSpPr>
          <p:nvPr/>
        </p:nvSpPr>
        <p:spPr bwMode="auto">
          <a:xfrm>
            <a:off x="29718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28681" name="Text Box 9">
            <a:extLst>
              <a:ext uri="{FF2B5EF4-FFF2-40B4-BE49-F238E27FC236}">
                <a16:creationId xmlns:a16="http://schemas.microsoft.com/office/drawing/2014/main" id="{4A855A4F-3D62-45AF-A88B-494C501D6474}"/>
              </a:ext>
            </a:extLst>
          </p:cNvPr>
          <p:cNvSpPr txBox="1">
            <a:spLocks noChangeArrowheads="1"/>
          </p:cNvSpPr>
          <p:nvPr/>
        </p:nvSpPr>
        <p:spPr bwMode="auto">
          <a:xfrm>
            <a:off x="45720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28682" name="Text Box 10">
            <a:extLst>
              <a:ext uri="{FF2B5EF4-FFF2-40B4-BE49-F238E27FC236}">
                <a16:creationId xmlns:a16="http://schemas.microsoft.com/office/drawing/2014/main" id="{4B8547C0-79C0-4F5A-ADA5-A73EB050F1DE}"/>
              </a:ext>
            </a:extLst>
          </p:cNvPr>
          <p:cNvSpPr txBox="1">
            <a:spLocks noChangeArrowheads="1"/>
          </p:cNvSpPr>
          <p:nvPr/>
        </p:nvSpPr>
        <p:spPr bwMode="auto">
          <a:xfrm>
            <a:off x="2971800" y="5486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28683" name="Text Box 11">
            <a:extLst>
              <a:ext uri="{FF2B5EF4-FFF2-40B4-BE49-F238E27FC236}">
                <a16:creationId xmlns:a16="http://schemas.microsoft.com/office/drawing/2014/main" id="{9E343018-CD3F-4A41-8D26-31BB7B1360D3}"/>
              </a:ext>
            </a:extLst>
          </p:cNvPr>
          <p:cNvSpPr txBox="1">
            <a:spLocks noChangeArrowheads="1"/>
          </p:cNvSpPr>
          <p:nvPr/>
        </p:nvSpPr>
        <p:spPr bwMode="auto">
          <a:xfrm>
            <a:off x="4495800" y="54864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
        <p:nvSpPr>
          <p:cNvPr id="3" name="Date Placeholder 2">
            <a:extLst>
              <a:ext uri="{FF2B5EF4-FFF2-40B4-BE49-F238E27FC236}">
                <a16:creationId xmlns:a16="http://schemas.microsoft.com/office/drawing/2014/main" id="{2935987A-84BB-4D95-BE14-D820C9A08474}"/>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96D1E7AA-F04D-42B2-B65F-73C62210892F}" type="datetime1">
              <a:rPr lang="en-US" smtClean="0"/>
              <a:t>1/7/2025</a:t>
            </a:fld>
            <a:endParaRPr lang="en-US" dirty="0"/>
          </a:p>
        </p:txBody>
      </p:sp>
      <p:sp>
        <p:nvSpPr>
          <p:cNvPr id="5" name="Rectangle 4">
            <a:extLst>
              <a:ext uri="{FF2B5EF4-FFF2-40B4-BE49-F238E27FC236}">
                <a16:creationId xmlns:a16="http://schemas.microsoft.com/office/drawing/2014/main" id="{B37C470F-455D-73FD-5958-23B0A2F874D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5D08B78E-9B3D-FA99-9F66-E68B1355CCA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1AB855A-B489-4AA1-B112-72D0BC8C3F16}"/>
              </a:ext>
            </a:extLst>
          </p:cNvPr>
          <p:cNvSpPr>
            <a:spLocks noGrp="1" noChangeArrowheads="1"/>
          </p:cNvSpPr>
          <p:nvPr>
            <p:ph type="title"/>
          </p:nvPr>
        </p:nvSpPr>
        <p:spPr>
          <a:xfrm>
            <a:off x="914400" y="266700"/>
            <a:ext cx="8280400" cy="533400"/>
          </a:xfrm>
        </p:spPr>
        <p:txBody>
          <a:bodyPr/>
          <a:lstStyle/>
          <a:p>
            <a:r>
              <a:rPr lang="en-US" altLang="en-US" dirty="0"/>
              <a:t>Random Forest Algorithm</a:t>
            </a:r>
          </a:p>
        </p:txBody>
      </p:sp>
      <p:sp>
        <p:nvSpPr>
          <p:cNvPr id="31747" name="Content Placeholder 2">
            <a:extLst>
              <a:ext uri="{FF2B5EF4-FFF2-40B4-BE49-F238E27FC236}">
                <a16:creationId xmlns:a16="http://schemas.microsoft.com/office/drawing/2014/main" id="{91EF8DD4-94FA-4330-9CFB-812BDA66C0AD}"/>
              </a:ext>
            </a:extLst>
          </p:cNvPr>
          <p:cNvSpPr>
            <a:spLocks noGrp="1" noChangeArrowheads="1"/>
          </p:cNvSpPr>
          <p:nvPr>
            <p:ph idx="1"/>
          </p:nvPr>
        </p:nvSpPr>
        <p:spPr/>
        <p:txBody>
          <a:bodyPr/>
          <a:lstStyle/>
          <a:p>
            <a:r>
              <a:rPr lang="en-US" altLang="en-US" dirty="0"/>
              <a:t>Construct an ensemble of decision trees by manipulating training set as well as features</a:t>
            </a:r>
          </a:p>
          <a:p>
            <a:endParaRPr lang="en-US" altLang="en-US" sz="1000" dirty="0"/>
          </a:p>
          <a:p>
            <a:pPr lvl="1"/>
            <a:r>
              <a:rPr lang="en-US" altLang="en-US" dirty="0"/>
              <a:t>Use bootstrap sample to train every decision tree (similar to Bagging)</a:t>
            </a:r>
          </a:p>
          <a:p>
            <a:pPr lvl="1"/>
            <a:r>
              <a:rPr lang="en-US" altLang="en-US" dirty="0"/>
              <a:t>Use the following tree induction algorithm:</a:t>
            </a:r>
          </a:p>
          <a:p>
            <a:pPr lvl="2"/>
            <a:r>
              <a:rPr lang="en-US" altLang="en-US" dirty="0"/>
              <a:t> At every internal node of decision tree, randomly sample p attributes for selecting split criterion</a:t>
            </a:r>
          </a:p>
          <a:p>
            <a:pPr lvl="2"/>
            <a:r>
              <a:rPr lang="en-US" altLang="en-US" dirty="0"/>
              <a:t> Repeat this procedure until all leaves are pure (unpruned tree)</a:t>
            </a:r>
          </a:p>
          <a:p>
            <a:pPr lvl="1"/>
            <a:endParaRPr lang="en-US" altLang="en-US" dirty="0"/>
          </a:p>
          <a:p>
            <a:pPr lvl="1"/>
            <a:endParaRPr lang="en-US" altLang="en-US" dirty="0"/>
          </a:p>
          <a:p>
            <a:pPr lvl="2"/>
            <a:endParaRPr lang="en-US" altLang="en-US" dirty="0"/>
          </a:p>
        </p:txBody>
      </p:sp>
      <p:sp>
        <p:nvSpPr>
          <p:cNvPr id="3" name="Date Placeholder 2">
            <a:extLst>
              <a:ext uri="{FF2B5EF4-FFF2-40B4-BE49-F238E27FC236}">
                <a16:creationId xmlns:a16="http://schemas.microsoft.com/office/drawing/2014/main" id="{A9F49AA8-8AD9-43CA-A055-3CA5C30E9118}"/>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3C941CA1-6FF0-42A6-852F-09925A985C4F}" type="datetime1">
              <a:rPr lang="en-US" smtClean="0"/>
              <a:t>1/7/2025</a:t>
            </a:fld>
            <a:endParaRPr lang="en-US"/>
          </a:p>
        </p:txBody>
      </p:sp>
      <p:sp>
        <p:nvSpPr>
          <p:cNvPr id="4" name="Rectangle 3">
            <a:extLst>
              <a:ext uri="{FF2B5EF4-FFF2-40B4-BE49-F238E27FC236}">
                <a16:creationId xmlns:a16="http://schemas.microsoft.com/office/drawing/2014/main" id="{F62813DC-A331-548C-300A-06D71836D8C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B059910A-2CCA-A59E-F8F2-F323322B8A0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1AB855A-B489-4AA1-B112-72D0BC8C3F16}"/>
              </a:ext>
            </a:extLst>
          </p:cNvPr>
          <p:cNvSpPr>
            <a:spLocks noGrp="1" noChangeArrowheads="1"/>
          </p:cNvSpPr>
          <p:nvPr>
            <p:ph type="title"/>
          </p:nvPr>
        </p:nvSpPr>
        <p:spPr>
          <a:xfrm>
            <a:off x="914400" y="266700"/>
            <a:ext cx="8280400" cy="533400"/>
          </a:xfrm>
        </p:spPr>
        <p:txBody>
          <a:bodyPr/>
          <a:lstStyle/>
          <a:p>
            <a:r>
              <a:rPr lang="en-US" altLang="en-US" dirty="0"/>
              <a:t>Random Forest Algorithm</a:t>
            </a:r>
          </a:p>
        </p:txBody>
      </p:sp>
      <p:sp>
        <p:nvSpPr>
          <p:cNvPr id="31747" name="Content Placeholder 2">
            <a:extLst>
              <a:ext uri="{FF2B5EF4-FFF2-40B4-BE49-F238E27FC236}">
                <a16:creationId xmlns:a16="http://schemas.microsoft.com/office/drawing/2014/main" id="{91EF8DD4-94FA-4330-9CFB-812BDA66C0AD}"/>
              </a:ext>
            </a:extLst>
          </p:cNvPr>
          <p:cNvSpPr>
            <a:spLocks noGrp="1" noChangeArrowheads="1"/>
          </p:cNvSpPr>
          <p:nvPr>
            <p:ph idx="1"/>
          </p:nvPr>
        </p:nvSpPr>
        <p:spPr/>
        <p:txBody>
          <a:bodyPr/>
          <a:lstStyle/>
          <a:p>
            <a:r>
              <a:rPr lang="en-US" sz="2400" dirty="0"/>
              <a:t>Given a training set </a:t>
            </a:r>
            <a:r>
              <a:rPr lang="en-US" sz="2400" i="1" dirty="0"/>
              <a:t>D </a:t>
            </a:r>
            <a:r>
              <a:rPr lang="en-US" sz="2400" dirty="0"/>
              <a:t>consisting of </a:t>
            </a:r>
            <a:r>
              <a:rPr lang="en-US" sz="2400" i="1" dirty="0"/>
              <a:t>n </a:t>
            </a:r>
            <a:r>
              <a:rPr lang="en-US" sz="2400" dirty="0"/>
              <a:t>instances and </a:t>
            </a:r>
            <a:r>
              <a:rPr lang="en-US" sz="2400" i="1" dirty="0"/>
              <a:t>d </a:t>
            </a:r>
            <a:r>
              <a:rPr lang="en-US" sz="2400" dirty="0"/>
              <a:t>attributes, the basic procedure of training a random forest classifier can be summarized using the </a:t>
            </a:r>
            <a:r>
              <a:rPr lang="en-IN" sz="2400" dirty="0"/>
              <a:t>following steps</a:t>
            </a:r>
          </a:p>
          <a:p>
            <a:pPr marL="514350" indent="-514350">
              <a:buAutoNum type="arabicPeriod"/>
            </a:pPr>
            <a:r>
              <a:rPr lang="en-US" sz="2400" dirty="0"/>
              <a:t>Construct a bootstrap sample </a:t>
            </a:r>
            <a:r>
              <a:rPr lang="en-US" sz="2400" i="1" dirty="0"/>
              <a:t>Di </a:t>
            </a:r>
            <a:r>
              <a:rPr lang="en-US" sz="2400" dirty="0"/>
              <a:t>of the training set by randomly sampling </a:t>
            </a:r>
            <a:r>
              <a:rPr lang="en-US" sz="2400" i="1" dirty="0"/>
              <a:t>n </a:t>
            </a:r>
            <a:r>
              <a:rPr lang="en-US" sz="2400" dirty="0"/>
              <a:t>instances (with replacement) from </a:t>
            </a:r>
            <a:r>
              <a:rPr lang="en-US" sz="2400" i="1" dirty="0"/>
              <a:t>D</a:t>
            </a:r>
            <a:r>
              <a:rPr lang="en-US" sz="2400" dirty="0"/>
              <a:t>.</a:t>
            </a:r>
          </a:p>
          <a:p>
            <a:pPr marL="0" indent="0">
              <a:buNone/>
            </a:pPr>
            <a:r>
              <a:rPr lang="en-US" sz="2400" dirty="0"/>
              <a:t>2. Use </a:t>
            </a:r>
            <a:r>
              <a:rPr lang="en-US" sz="2400" i="1" dirty="0"/>
              <a:t>Di </a:t>
            </a:r>
            <a:r>
              <a:rPr lang="en-US" sz="2400" dirty="0"/>
              <a:t>to learn a decision tree </a:t>
            </a:r>
            <a:r>
              <a:rPr lang="en-US" sz="2400" i="1" dirty="0"/>
              <a:t>Ti </a:t>
            </a:r>
            <a:r>
              <a:rPr lang="en-US" sz="2400" dirty="0"/>
              <a:t>as follows. At every internal node of </a:t>
            </a:r>
            <a:r>
              <a:rPr lang="en-US" sz="2400" i="1" dirty="0"/>
              <a:t>Ti</a:t>
            </a:r>
            <a:r>
              <a:rPr lang="en-US" sz="2400" dirty="0"/>
              <a:t>, randomly sample a set of </a:t>
            </a:r>
            <a:r>
              <a:rPr lang="en-US" sz="2400" i="1" dirty="0"/>
              <a:t>p </a:t>
            </a:r>
            <a:r>
              <a:rPr lang="en-US" sz="2400" dirty="0"/>
              <a:t>attributes and choose an attribute from this subset that shows the maximum reduction in an impurity measure for splitting. Repeat this procedure till every leaf is pure, i.e., containing instances from the same class.</a:t>
            </a:r>
          </a:p>
          <a:p>
            <a:r>
              <a:rPr lang="en-US" sz="2400" dirty="0"/>
              <a:t>Once an ensemble of decision trees have been constructed, their average prediction (majority vote) on a test instance is used as the final prediction of </a:t>
            </a:r>
            <a:r>
              <a:rPr lang="en-IN" sz="2400" dirty="0"/>
              <a:t>the random forest</a:t>
            </a:r>
            <a:endParaRPr lang="en-US" altLang="en-US" sz="2400" dirty="0"/>
          </a:p>
          <a:p>
            <a:pPr lvl="1"/>
            <a:endParaRPr lang="en-US" altLang="en-US" dirty="0"/>
          </a:p>
          <a:p>
            <a:pPr lvl="2"/>
            <a:endParaRPr lang="en-US" altLang="en-US" dirty="0"/>
          </a:p>
        </p:txBody>
      </p:sp>
      <p:sp>
        <p:nvSpPr>
          <p:cNvPr id="3" name="Date Placeholder 2">
            <a:extLst>
              <a:ext uri="{FF2B5EF4-FFF2-40B4-BE49-F238E27FC236}">
                <a16:creationId xmlns:a16="http://schemas.microsoft.com/office/drawing/2014/main" id="{A9F49AA8-8AD9-43CA-A055-3CA5C30E9118}"/>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3C941CA1-6FF0-42A6-852F-09925A985C4F}" type="datetime1">
              <a:rPr lang="en-US" smtClean="0"/>
              <a:t>1/7/2025</a:t>
            </a:fld>
            <a:endParaRPr lang="en-US"/>
          </a:p>
        </p:txBody>
      </p:sp>
      <p:sp>
        <p:nvSpPr>
          <p:cNvPr id="4" name="Rectangle 3">
            <a:extLst>
              <a:ext uri="{FF2B5EF4-FFF2-40B4-BE49-F238E27FC236}">
                <a16:creationId xmlns:a16="http://schemas.microsoft.com/office/drawing/2014/main" id="{F62813DC-A331-548C-300A-06D71836D8C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B059910A-2CCA-A59E-F8F2-F323322B8A0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252575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1AB855A-B489-4AA1-B112-72D0BC8C3F16}"/>
              </a:ext>
            </a:extLst>
          </p:cNvPr>
          <p:cNvSpPr>
            <a:spLocks noGrp="1" noChangeArrowheads="1"/>
          </p:cNvSpPr>
          <p:nvPr>
            <p:ph type="title"/>
          </p:nvPr>
        </p:nvSpPr>
        <p:spPr>
          <a:xfrm>
            <a:off x="914400" y="266700"/>
            <a:ext cx="8280400" cy="533400"/>
          </a:xfrm>
        </p:spPr>
        <p:txBody>
          <a:bodyPr/>
          <a:lstStyle/>
          <a:p>
            <a:r>
              <a:rPr lang="en-US" altLang="en-US" dirty="0"/>
              <a:t>Random Forest Algorithm</a:t>
            </a:r>
          </a:p>
        </p:txBody>
      </p:sp>
      <p:sp>
        <p:nvSpPr>
          <p:cNvPr id="31747" name="Content Placeholder 2">
            <a:extLst>
              <a:ext uri="{FF2B5EF4-FFF2-40B4-BE49-F238E27FC236}">
                <a16:creationId xmlns:a16="http://schemas.microsoft.com/office/drawing/2014/main" id="{91EF8DD4-94FA-4330-9CFB-812BDA66C0AD}"/>
              </a:ext>
            </a:extLst>
          </p:cNvPr>
          <p:cNvSpPr>
            <a:spLocks noGrp="1" noChangeArrowheads="1"/>
          </p:cNvSpPr>
          <p:nvPr>
            <p:ph idx="1"/>
          </p:nvPr>
        </p:nvSpPr>
        <p:spPr/>
        <p:txBody>
          <a:bodyPr/>
          <a:lstStyle/>
          <a:p>
            <a:r>
              <a:rPr lang="en-US" dirty="0"/>
              <a:t>Decision trees involved in a random forest are </a:t>
            </a:r>
            <a:r>
              <a:rPr lang="en-US" i="1" dirty="0" err="1"/>
              <a:t>unpruned</a:t>
            </a:r>
            <a:r>
              <a:rPr lang="en-US" i="1" dirty="0"/>
              <a:t> </a:t>
            </a:r>
            <a:r>
              <a:rPr lang="en-US" dirty="0"/>
              <a:t>trees, as they are allowed to grow to their largest possible size till every leaf is pure. Hence, the base classifiers of random forest represent unstable classifiers that have low bias but high variance, because of their large </a:t>
            </a:r>
            <a:r>
              <a:rPr lang="en-IN" dirty="0"/>
              <a:t>size.</a:t>
            </a:r>
          </a:p>
          <a:p>
            <a:r>
              <a:rPr lang="en-US" dirty="0"/>
              <a:t>Another property of the base classifiers learned in random forests is the </a:t>
            </a:r>
            <a:r>
              <a:rPr lang="en-US" i="1" dirty="0"/>
              <a:t>lack of correlation </a:t>
            </a:r>
            <a:r>
              <a:rPr lang="en-US" dirty="0"/>
              <a:t>among their model parameters and test predictions.</a:t>
            </a:r>
            <a:endParaRPr lang="en-US" altLang="en-US" dirty="0"/>
          </a:p>
        </p:txBody>
      </p:sp>
      <p:sp>
        <p:nvSpPr>
          <p:cNvPr id="3" name="Date Placeholder 2">
            <a:extLst>
              <a:ext uri="{FF2B5EF4-FFF2-40B4-BE49-F238E27FC236}">
                <a16:creationId xmlns:a16="http://schemas.microsoft.com/office/drawing/2014/main" id="{A9F49AA8-8AD9-43CA-A055-3CA5C30E9118}"/>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3C941CA1-6FF0-42A6-852F-09925A985C4F}" type="datetime1">
              <a:rPr lang="en-US" smtClean="0"/>
              <a:t>1/7/2025</a:t>
            </a:fld>
            <a:endParaRPr lang="en-US"/>
          </a:p>
        </p:txBody>
      </p:sp>
      <p:sp>
        <p:nvSpPr>
          <p:cNvPr id="4" name="Rectangle 3">
            <a:extLst>
              <a:ext uri="{FF2B5EF4-FFF2-40B4-BE49-F238E27FC236}">
                <a16:creationId xmlns:a16="http://schemas.microsoft.com/office/drawing/2014/main" id="{F62813DC-A331-548C-300A-06D71836D8C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B059910A-2CCA-A59E-F8F2-F323322B8A0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70947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6DF237F-F572-473E-890F-0FC9EDA81C7E}"/>
              </a:ext>
            </a:extLst>
          </p:cNvPr>
          <p:cNvSpPr>
            <a:spLocks noGrp="1" noChangeArrowheads="1"/>
          </p:cNvSpPr>
          <p:nvPr>
            <p:ph type="title"/>
          </p:nvPr>
        </p:nvSpPr>
        <p:spPr>
          <a:xfrm>
            <a:off x="936171" y="266700"/>
            <a:ext cx="8280400" cy="533400"/>
          </a:xfrm>
        </p:spPr>
        <p:txBody>
          <a:bodyPr/>
          <a:lstStyle/>
          <a:p>
            <a:r>
              <a:rPr lang="en-US" altLang="en-US" dirty="0"/>
              <a:t>Characteristics of Random Forest</a:t>
            </a:r>
          </a:p>
        </p:txBody>
      </p:sp>
      <p:pic>
        <p:nvPicPr>
          <p:cNvPr id="32771" name="Content Placeholder 2">
            <a:extLst>
              <a:ext uri="{FF2B5EF4-FFF2-40B4-BE49-F238E27FC236}">
                <a16:creationId xmlns:a16="http://schemas.microsoft.com/office/drawing/2014/main" id="{9C58C699-0ADA-4039-960C-4E188EEF6DC4}"/>
              </a:ext>
            </a:extLst>
          </p:cNvPr>
          <p:cNvPicPr>
            <a:picLocks noGrp="1" noRot="1" noChangeAspect="1" noMove="1" noResize="1" noEditPoints="1" noAdjustHandles="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5600" y="1130300"/>
            <a:ext cx="8369300" cy="5194300"/>
          </a:xfrm>
        </p:spPr>
      </p:pic>
      <p:sp>
        <p:nvSpPr>
          <p:cNvPr id="3" name="Date Placeholder 2">
            <a:extLst>
              <a:ext uri="{FF2B5EF4-FFF2-40B4-BE49-F238E27FC236}">
                <a16:creationId xmlns:a16="http://schemas.microsoft.com/office/drawing/2014/main" id="{75595082-515D-4D82-A54C-459A9D2FE0A5}"/>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81E1D528-5813-4AF3-BC90-45CD9759D835}" type="datetime1">
              <a:rPr lang="en-US" smtClean="0"/>
              <a:t>1/7/2025</a:t>
            </a:fld>
            <a:endParaRPr lang="en-US"/>
          </a:p>
        </p:txBody>
      </p:sp>
      <p:sp>
        <p:nvSpPr>
          <p:cNvPr id="4" name="Rectangle 3">
            <a:extLst>
              <a:ext uri="{FF2B5EF4-FFF2-40B4-BE49-F238E27FC236}">
                <a16:creationId xmlns:a16="http://schemas.microsoft.com/office/drawing/2014/main" id="{0C664752-60FE-D104-321A-725C21CCEE8D}"/>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C2646CD7-8482-401C-43C5-0D1BD74A726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902299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1AB855A-B489-4AA1-B112-72D0BC8C3F16}"/>
              </a:ext>
            </a:extLst>
          </p:cNvPr>
          <p:cNvSpPr>
            <a:spLocks noGrp="1" noChangeArrowheads="1"/>
          </p:cNvSpPr>
          <p:nvPr>
            <p:ph type="title"/>
          </p:nvPr>
        </p:nvSpPr>
        <p:spPr>
          <a:xfrm>
            <a:off x="863600" y="266700"/>
            <a:ext cx="7866063" cy="533400"/>
          </a:xfrm>
        </p:spPr>
        <p:txBody>
          <a:bodyPr/>
          <a:lstStyle/>
          <a:p>
            <a:r>
              <a:rPr lang="en-US" altLang="en-US" dirty="0"/>
              <a:t>Gradient Boosting</a:t>
            </a:r>
          </a:p>
        </p:txBody>
      </p:sp>
      <p:sp>
        <p:nvSpPr>
          <p:cNvPr id="31747" name="Content Placeholder 2">
            <a:extLst>
              <a:ext uri="{FF2B5EF4-FFF2-40B4-BE49-F238E27FC236}">
                <a16:creationId xmlns:a16="http://schemas.microsoft.com/office/drawing/2014/main" id="{91EF8DD4-94FA-4330-9CFB-812BDA66C0AD}"/>
              </a:ext>
            </a:extLst>
          </p:cNvPr>
          <p:cNvSpPr>
            <a:spLocks noGrp="1" noChangeArrowheads="1"/>
          </p:cNvSpPr>
          <p:nvPr>
            <p:ph idx="1"/>
          </p:nvPr>
        </p:nvSpPr>
        <p:spPr/>
        <p:txBody>
          <a:bodyPr/>
          <a:lstStyle/>
          <a:p>
            <a:r>
              <a:rPr lang="en-US" altLang="en-US" dirty="0"/>
              <a:t>Constructs a series of models </a:t>
            </a:r>
          </a:p>
          <a:p>
            <a:pPr lvl="1"/>
            <a:r>
              <a:rPr lang="en-US" altLang="en-US" dirty="0"/>
              <a:t>Models can be any predictive model that has a differentiable loss function</a:t>
            </a:r>
          </a:p>
          <a:p>
            <a:pPr lvl="1"/>
            <a:r>
              <a:rPr lang="en-US" altLang="en-US" dirty="0"/>
              <a:t>Commonly, trees are the chosen model</a:t>
            </a:r>
          </a:p>
          <a:p>
            <a:pPr lvl="2"/>
            <a:r>
              <a:rPr lang="en-US" altLang="en-US" dirty="0"/>
              <a:t> </a:t>
            </a:r>
            <a:r>
              <a:rPr lang="en-US" altLang="en-US" dirty="0" err="1"/>
              <a:t>XGboost</a:t>
            </a:r>
            <a:r>
              <a:rPr lang="en-US" altLang="en-US" dirty="0"/>
              <a:t> (extreme gradient boosting) is a popular package because of its impressive performance</a:t>
            </a:r>
          </a:p>
          <a:p>
            <a:r>
              <a:rPr lang="en-US" altLang="en-US" dirty="0"/>
              <a:t>Boosting can be viewed as optimizing the loss function by iterative functional gradient descent.</a:t>
            </a:r>
          </a:p>
          <a:p>
            <a:r>
              <a:rPr lang="en-US" altLang="en-US" dirty="0"/>
              <a:t>Implementations of various boosted algorithms are available in Python, R, Matlab, and more.</a:t>
            </a:r>
          </a:p>
          <a:p>
            <a:pPr lvl="1"/>
            <a:endParaRPr lang="en-US" altLang="en-US" dirty="0"/>
          </a:p>
          <a:p>
            <a:pPr lvl="2"/>
            <a:endParaRPr lang="en-US" altLang="en-US" dirty="0"/>
          </a:p>
        </p:txBody>
      </p:sp>
      <p:sp>
        <p:nvSpPr>
          <p:cNvPr id="3" name="Date Placeholder 2">
            <a:extLst>
              <a:ext uri="{FF2B5EF4-FFF2-40B4-BE49-F238E27FC236}">
                <a16:creationId xmlns:a16="http://schemas.microsoft.com/office/drawing/2014/main" id="{2BA0338B-68F3-49BF-8A8C-D715E1833C64}"/>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659CCC20-E748-4336-A832-C7AB02E1998C}" type="datetime1">
              <a:rPr lang="en-US" smtClean="0"/>
              <a:t>1/7/2025</a:t>
            </a:fld>
            <a:endParaRPr lang="en-US"/>
          </a:p>
        </p:txBody>
      </p:sp>
      <p:sp>
        <p:nvSpPr>
          <p:cNvPr id="4" name="Rectangle 3">
            <a:extLst>
              <a:ext uri="{FF2B5EF4-FFF2-40B4-BE49-F238E27FC236}">
                <a16:creationId xmlns:a16="http://schemas.microsoft.com/office/drawing/2014/main" id="{7A6CC375-080A-021C-4153-0E8A55331B7A}"/>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A082C892-7B73-FC8A-E6AF-E7B7893EC21D}"/>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7074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Nearest-neighbor classification is part of a more general technique known as instance-based learning, which uses specific training instances to make predictions without having to maintain an abstraction (or model) derived from data. Instance-based learning algorithms require a proximity measure to determine the similarity or distance between instances and a classification function that returns the predicted class of a test instance based on its proximity to other instances.</a:t>
            </a:r>
          </a:p>
          <a:p>
            <a:r>
              <a:rPr lang="en-US" sz="2000" dirty="0"/>
              <a:t>Lazy learners such as nearest-neighbor classifiers do not require model building. However, classifying a test example can be quite expensive because we need to compute the proximity values individually between the test and training examples. In contrast, eager learners often spend the bulk of their computing resources for model building. Once a model has been built, classifying a test example is extremely fast</a:t>
            </a:r>
            <a:endParaRPr lang="en-IN" sz="2000" dirty="0"/>
          </a:p>
        </p:txBody>
      </p:sp>
      <p:sp>
        <p:nvSpPr>
          <p:cNvPr id="3" name="Title 2"/>
          <p:cNvSpPr>
            <a:spLocks noGrp="1"/>
          </p:cNvSpPr>
          <p:nvPr>
            <p:ph type="title"/>
          </p:nvPr>
        </p:nvSpPr>
        <p:spPr>
          <a:xfrm>
            <a:off x="990600" y="381000"/>
            <a:ext cx="7670800" cy="533400"/>
          </a:xfrm>
        </p:spPr>
        <p:txBody>
          <a:bodyPr/>
          <a:lstStyle/>
          <a:p>
            <a:pPr algn="ctr"/>
            <a:r>
              <a:rPr lang="en-IN" sz="3000" dirty="0"/>
              <a:t>Characteristics of Nearest-</a:t>
            </a:r>
            <a:r>
              <a:rPr lang="en-IN" sz="3000" dirty="0" err="1"/>
              <a:t>Neighbor</a:t>
            </a:r>
            <a:r>
              <a:rPr lang="en-IN" sz="3000" dirty="0"/>
              <a:t> Classifiers</a:t>
            </a:r>
          </a:p>
        </p:txBody>
      </p:sp>
    </p:spTree>
    <p:extLst>
      <p:ext uri="{BB962C8B-B14F-4D97-AF65-F5344CB8AC3E}">
        <p14:creationId xmlns:p14="http://schemas.microsoft.com/office/powerpoint/2010/main" val="2783457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Nearest-neighbor classifiers make their predictions based on local information,  whereas decision tree and rule-based classifiers attempt to find a global model that fits the entire input space. Because the classification decisions are made locally, nearest-neighbor classifiers (with small values of </a:t>
            </a:r>
            <a:r>
              <a:rPr lang="en-US" sz="2000" i="1" dirty="0"/>
              <a:t>k</a:t>
            </a:r>
            <a:r>
              <a:rPr lang="en-US" sz="2000" dirty="0"/>
              <a:t>) are quite susceptible to noise.</a:t>
            </a:r>
          </a:p>
          <a:p>
            <a:r>
              <a:rPr lang="en-US" sz="2000" dirty="0"/>
              <a:t>Nearest-neighbor classifiers can produce arbitrarily shaped decision boundaries. Such boundaries provide a more flexible model representation compared to decision tree and rule-based classifiers that are often constrained to rectilinear decision boundaries. </a:t>
            </a:r>
          </a:p>
          <a:p>
            <a:r>
              <a:rPr lang="en-US" sz="2000" dirty="0"/>
              <a:t>Nearest-neighbor classifiers can produce wrong predictions unless the appropriate proximity measure and data preprocessing steps are taken. For example, suppose we want to classify a group of people based on attributes such as height (measured in meters) and weight (measured in pounds). The height attribute has a low variability, ranging from 1.5 m to 1.85 m, whereas the weight attribute may vary from 90 lb. to 250 lb. If the scale of the attributes are not taken into consideration, the proximity measure may be dominated by differences in the weights of a </a:t>
            </a:r>
            <a:r>
              <a:rPr lang="en-IN" sz="2000" dirty="0"/>
              <a:t>person.</a:t>
            </a:r>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134221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90600" y="152400"/>
            <a:ext cx="7670800" cy="533400"/>
          </a:xfrm>
        </p:spPr>
        <p:txBody>
          <a:bodyPr/>
          <a:lstStyle/>
          <a:p>
            <a:r>
              <a:rPr lang="en-US" altLang="en-US" dirty="0"/>
              <a:t>Nearest Neighbor Classification…</a:t>
            </a:r>
          </a:p>
        </p:txBody>
      </p:sp>
      <p:sp>
        <p:nvSpPr>
          <p:cNvPr id="45059" name="Rectangle 3"/>
          <p:cNvSpPr>
            <a:spLocks noGrp="1" noChangeArrowheads="1"/>
          </p:cNvSpPr>
          <p:nvPr>
            <p:ph type="body" idx="1"/>
          </p:nvPr>
        </p:nvSpPr>
        <p:spPr/>
        <p:txBody>
          <a:bodyPr/>
          <a:lstStyle/>
          <a:p>
            <a:r>
              <a:rPr lang="en-US" altLang="en-US" b="1" dirty="0"/>
              <a:t>How to handle missing values in training and test sets?</a:t>
            </a:r>
          </a:p>
          <a:p>
            <a:pPr lvl="1"/>
            <a:r>
              <a:rPr lang="en-US" dirty="0"/>
              <a:t>Proximity computations normally require the presence of all attributes</a:t>
            </a:r>
          </a:p>
          <a:p>
            <a:pPr lvl="1"/>
            <a:r>
              <a:rPr lang="en-US" dirty="0"/>
              <a:t>Some approaches use the subset of attributes present in two instances  </a:t>
            </a:r>
          </a:p>
          <a:p>
            <a:pPr marL="1254125" lvl="2" indent="-339725"/>
            <a:r>
              <a:rPr lang="en-US" dirty="0"/>
              <a:t>This may not produce good results since it effectively uses different  proximity measures for each pair of instances</a:t>
            </a:r>
          </a:p>
          <a:p>
            <a:pPr marL="1254125" lvl="2" indent="-339725"/>
            <a:r>
              <a:rPr lang="en-US" dirty="0"/>
              <a:t>Thus, proximities are not comparable</a:t>
            </a:r>
          </a:p>
        </p:txBody>
      </p:sp>
      <p:sp>
        <p:nvSpPr>
          <p:cNvPr id="2" name="Rectangle 1">
            <a:extLst>
              <a:ext uri="{FF2B5EF4-FFF2-40B4-BE49-F238E27FC236}">
                <a16:creationId xmlns:a16="http://schemas.microsoft.com/office/drawing/2014/main" id="{25A6CCE3-1406-F12D-AA67-4443C2AA997B}"/>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899F411A-5D00-2299-67DA-E7D8868A20B0}"/>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extLst>
      <p:ext uri="{BB962C8B-B14F-4D97-AF65-F5344CB8AC3E}">
        <p14:creationId xmlns:p14="http://schemas.microsoft.com/office/powerpoint/2010/main" val="7540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381000" y="3408968"/>
            <a:ext cx="82296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endParaRPr lang="en-US" altLang="en-US" sz="1600" b="0" dirty="0"/>
          </a:p>
          <a:p>
            <a:pPr algn="ctr">
              <a:spcBef>
                <a:spcPct val="0"/>
              </a:spcBef>
              <a:spcAft>
                <a:spcPct val="0"/>
              </a:spcAft>
              <a:buClrTx/>
              <a:buSzTx/>
              <a:buFontTx/>
              <a:buNone/>
            </a:pPr>
            <a:endParaRPr lang="en-US" altLang="en-US" sz="1600" b="0" dirty="0"/>
          </a:p>
          <a:p>
            <a:pPr>
              <a:spcBef>
                <a:spcPct val="0"/>
              </a:spcBef>
              <a:spcAft>
                <a:spcPct val="0"/>
              </a:spcAft>
              <a:buClrTx/>
              <a:buSzTx/>
              <a:buFontTx/>
              <a:buNone/>
            </a:pPr>
            <a:endParaRPr lang="en-US" altLang="en-US" sz="2000" b="0" dirty="0"/>
          </a:p>
        </p:txBody>
      </p:sp>
      <p:grpSp>
        <p:nvGrpSpPr>
          <p:cNvPr id="18434" name="Group 6"/>
          <p:cNvGrpSpPr>
            <a:grpSpLocks/>
          </p:cNvGrpSpPr>
          <p:nvPr/>
        </p:nvGrpSpPr>
        <p:grpSpPr bwMode="auto">
          <a:xfrm>
            <a:off x="304800" y="4105968"/>
            <a:ext cx="8534400" cy="152400"/>
            <a:chOff x="264" y="788"/>
            <a:chExt cx="5232" cy="124"/>
          </a:xfrm>
        </p:grpSpPr>
        <p:sp>
          <p:nvSpPr>
            <p:cNvPr id="18436" name="Rectangle 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37" name="Rectangle 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grpSp>
      <mc:AlternateContent xmlns:mc="http://schemas.openxmlformats.org/markup-compatibility/2006" xmlns:a14="http://schemas.microsoft.com/office/drawing/2010/main">
        <mc:Choice Requires="a14">
          <p:sp>
            <p:nvSpPr>
              <p:cNvPr id="2" name="Rectangle 1"/>
              <p:cNvSpPr/>
              <p:nvPr/>
            </p:nvSpPr>
            <p:spPr>
              <a:xfrm>
                <a:off x="4368675" y="3275112"/>
                <a:ext cx="40665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1</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368675" y="3275112"/>
                <a:ext cx="406650" cy="307777"/>
              </a:xfrm>
              <a:prstGeom prst="rect">
                <a:avLst/>
              </a:prstGeom>
              <a:blipFill>
                <a:blip r:embed="rId3"/>
                <a:stretch>
                  <a:fillRect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A105416-0726-18AF-0780-E9709E675603}"/>
              </a:ext>
            </a:extLst>
          </p:cNvPr>
          <p:cNvSpPr txBox="1"/>
          <p:nvPr/>
        </p:nvSpPr>
        <p:spPr>
          <a:xfrm>
            <a:off x="1295400" y="2977596"/>
            <a:ext cx="7162800" cy="707886"/>
          </a:xfrm>
          <a:prstGeom prst="rect">
            <a:avLst/>
          </a:prstGeom>
          <a:noFill/>
        </p:spPr>
        <p:txBody>
          <a:bodyPr wrap="square">
            <a:spAutoFit/>
          </a:bodyPr>
          <a:lstStyle/>
          <a:p>
            <a:r>
              <a:rPr lang="en-IN" sz="4000" b="1"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Naive Bayes Classifier</a:t>
            </a:r>
            <a:endParaRPr lang="en-IN" sz="4000" b="1" dirty="0">
              <a:solidFill>
                <a:srgbClr val="0B0B83"/>
              </a:solidFill>
              <a:latin typeface="Times New Roman" panose="02020603050405020304" pitchFamily="18" charset="0"/>
              <a:ea typeface="Calibri" panose="020F0502020204030204" pitchFamily="34" charset="0"/>
              <a:cs typeface="Tunga" panose="020B0502040204020203" pitchFamily="34" charset="0"/>
            </a:endParaRPr>
          </a:p>
        </p:txBody>
      </p:sp>
      <p:sp>
        <p:nvSpPr>
          <p:cNvPr id="3" name="Rectangle 2">
            <a:extLst>
              <a:ext uri="{FF2B5EF4-FFF2-40B4-BE49-F238E27FC236}">
                <a16:creationId xmlns:a16="http://schemas.microsoft.com/office/drawing/2014/main" id="{60BA82B8-7118-64A2-27FE-273236A45EED}"/>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DF5FF270-6E45-8418-A98F-A95F415C6AF9}"/>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dirty="0">
                <a:cs typeface="+mj-cs"/>
              </a:rPr>
              <a:t>Bayes Classifier</a:t>
            </a:r>
          </a:p>
        </p:txBody>
      </p:sp>
      <p:sp>
        <p:nvSpPr>
          <p:cNvPr id="2" name="Rectangle 1">
            <a:extLst>
              <a:ext uri="{FF2B5EF4-FFF2-40B4-BE49-F238E27FC236}">
                <a16:creationId xmlns:a16="http://schemas.microsoft.com/office/drawing/2014/main" id="{CEF45A16-B940-DB00-0979-84AA3B741DE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9E3B32-F7AC-C417-6ECD-5210E05CB63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421187" y="1131137"/>
            <a:ext cx="7920625" cy="4585871"/>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In many applications the relationship between the attribute set and the class variable is non-deterministic.</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 In other words, the class label of a test record cannot be predicted with certainty even though its attribute set is identical to some of the training examples.</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This situation may arise because of noisy data  that affect classification but are not included in the analysis. </a:t>
            </a:r>
          </a:p>
          <a:p>
            <a:pPr>
              <a:spcBef>
                <a:spcPct val="10000"/>
              </a:spcBef>
              <a:spcAft>
                <a:spcPts val="400"/>
              </a:spcAft>
              <a:buClr>
                <a:srgbClr val="0C7B9C"/>
              </a:buClr>
              <a:buSzPct val="75000"/>
            </a:pPr>
            <a:r>
              <a:rPr lang="en-US" sz="2000" b="0" dirty="0">
                <a:solidFill>
                  <a:srgbClr val="0B0B83"/>
                </a:solidFill>
                <a:latin typeface="Times New Roman" panose="02020603050405020304" pitchFamily="18" charset="0"/>
                <a:cs typeface="Times New Roman" panose="02020603050405020304" pitchFamily="18" charset="0"/>
              </a:rPr>
              <a:t>For example, consider the task of predicting  whether a person is at risk for heart disease based on the person’s diet and workout frequency.</a:t>
            </a:r>
          </a:p>
          <a:p>
            <a:pPr>
              <a:spcBef>
                <a:spcPct val="10000"/>
              </a:spcBef>
              <a:spcAft>
                <a:spcPts val="400"/>
              </a:spcAft>
              <a:buClr>
                <a:srgbClr val="0C7B9C"/>
              </a:buClr>
              <a:buSzPct val="75000"/>
            </a:pPr>
            <a:r>
              <a:rPr lang="en-US" sz="2000" b="0" dirty="0">
                <a:solidFill>
                  <a:srgbClr val="0B0B83"/>
                </a:solidFill>
                <a:latin typeface="Times New Roman" panose="02020603050405020304" pitchFamily="18" charset="0"/>
                <a:cs typeface="Times New Roman" panose="02020603050405020304" pitchFamily="18" charset="0"/>
              </a:rPr>
              <a:t> Although most people who eat healthily and exercise regularly have less chance of developing heart disease, they may still do so because of other factors such as heredity, excessive smoking, and alcohol abuse.</a:t>
            </a:r>
          </a:p>
          <a:p>
            <a:pPr>
              <a:spcBef>
                <a:spcPct val="10000"/>
              </a:spcBef>
              <a:spcAft>
                <a:spcPts val="400"/>
              </a:spcAft>
              <a:buClr>
                <a:srgbClr val="0C7B9C"/>
              </a:buClr>
              <a:buSzPct val="75000"/>
            </a:pPr>
            <a:r>
              <a:rPr lang="en-US" sz="2000" dirty="0">
                <a:solidFill>
                  <a:srgbClr val="0B0B83"/>
                </a:solidFill>
                <a:latin typeface="Times New Roman" panose="02020603050405020304" pitchFamily="18" charset="0"/>
                <a:cs typeface="Times New Roman" panose="02020603050405020304" pitchFamily="18" charset="0"/>
              </a:rPr>
              <a:t>This introduce uncertainties i</a:t>
            </a:r>
            <a:r>
              <a:rPr lang="en-IN" sz="2000" dirty="0" err="1">
                <a:solidFill>
                  <a:srgbClr val="0B0B83"/>
                </a:solidFill>
                <a:latin typeface="Times New Roman" panose="02020603050405020304" pitchFamily="18" charset="0"/>
                <a:cs typeface="Times New Roman" panose="02020603050405020304" pitchFamily="18" charset="0"/>
              </a:rPr>
              <a:t>nto</a:t>
            </a:r>
            <a:r>
              <a:rPr lang="en-IN" sz="2000" dirty="0">
                <a:solidFill>
                  <a:srgbClr val="0B0B83"/>
                </a:solidFill>
                <a:latin typeface="Times New Roman" panose="02020603050405020304" pitchFamily="18" charset="0"/>
                <a:cs typeface="Times New Roman" panose="02020603050405020304" pitchFamily="18" charset="0"/>
              </a:rPr>
              <a:t> the learning problem.</a:t>
            </a:r>
          </a:p>
        </p:txBody>
      </p:sp>
    </p:spTree>
    <p:extLst>
      <p:ext uri="{BB962C8B-B14F-4D97-AF65-F5344CB8AC3E}">
        <p14:creationId xmlns:p14="http://schemas.microsoft.com/office/powerpoint/2010/main" val="247495199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dirty="0">
                <a:cs typeface="+mj-cs"/>
              </a:rPr>
              <a:t>Bayes Classifier</a:t>
            </a:r>
          </a:p>
        </p:txBody>
      </p:sp>
      <p:sp>
        <p:nvSpPr>
          <p:cNvPr id="2" name="Rectangle 1">
            <a:extLst>
              <a:ext uri="{FF2B5EF4-FFF2-40B4-BE49-F238E27FC236}">
                <a16:creationId xmlns:a16="http://schemas.microsoft.com/office/drawing/2014/main" id="{CEF45A16-B940-DB00-0979-84AA3B741DE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9E3B32-F7AC-C417-6ECD-5210E05CB63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421187" y="1131137"/>
            <a:ext cx="7920625" cy="2636619"/>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Consider a football game between two rival teams: Team 0 and Team 1. Suppose Team 0 wins 65% of the time and Team 1 wins the remaining matches. Among the games won by Team 0, only 30% of them come from playing on Team 1’s football field. On the other hand, 75% of the victories for Team 1 are obtained while playing at home. If Team 1 is to host the next match between the two teams, which team will most likely </a:t>
            </a:r>
            <a:r>
              <a:rPr lang="en-IN" sz="2000" b="0" dirty="0">
                <a:solidFill>
                  <a:srgbClr val="0B0B83"/>
                </a:solidFill>
                <a:latin typeface="Times New Roman" panose="02020603050405020304" pitchFamily="18" charset="0"/>
                <a:cs typeface="Times New Roman" panose="02020603050405020304" pitchFamily="18" charset="0"/>
              </a:rPr>
              <a:t>emerge as the winner?</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 This question can be answered by using the well-known Bayes theorem.</a:t>
            </a:r>
            <a:r>
              <a:rPr lang="en-US" sz="2000" b="0" dirty="0"/>
              <a:t> </a:t>
            </a:r>
            <a:endParaRPr lang="en-IN" sz="2000" b="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95363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Let </a:t>
            </a:r>
            <a:r>
              <a:rPr lang="en-US" sz="2000" i="1" dirty="0"/>
              <a:t>X </a:t>
            </a:r>
            <a:r>
              <a:rPr lang="en-US" sz="2000" dirty="0"/>
              <a:t>and </a:t>
            </a:r>
            <a:r>
              <a:rPr lang="en-US" sz="2000" i="1" dirty="0"/>
              <a:t>Y </a:t>
            </a:r>
            <a:r>
              <a:rPr lang="en-US" sz="2000" dirty="0"/>
              <a:t>be a pair of random variables. Their joint probability, </a:t>
            </a:r>
            <a:r>
              <a:rPr lang="en-US" sz="2000" i="1" dirty="0"/>
              <a:t>P</a:t>
            </a:r>
            <a:r>
              <a:rPr lang="en-US" sz="2000" dirty="0"/>
              <a:t>(</a:t>
            </a:r>
            <a:r>
              <a:rPr lang="en-US" sz="2000" i="1" dirty="0"/>
              <a:t>X </a:t>
            </a:r>
            <a:r>
              <a:rPr lang="en-US" sz="2000" dirty="0"/>
              <a:t>= </a:t>
            </a:r>
            <a:r>
              <a:rPr lang="en-US" sz="2000" i="1" dirty="0"/>
              <a:t>x, Y </a:t>
            </a:r>
            <a:r>
              <a:rPr lang="en-US" sz="2000" dirty="0"/>
              <a:t>= </a:t>
            </a:r>
            <a:r>
              <a:rPr lang="en-US" sz="2000" i="1" dirty="0"/>
              <a:t>y</a:t>
            </a:r>
            <a:r>
              <a:rPr lang="en-US" sz="2000" dirty="0"/>
              <a:t>), refers to the probability that variable </a:t>
            </a:r>
            <a:r>
              <a:rPr lang="en-US" sz="2000" i="1" dirty="0"/>
              <a:t>X </a:t>
            </a:r>
            <a:r>
              <a:rPr lang="en-US" sz="2000" dirty="0"/>
              <a:t>will take on the value </a:t>
            </a:r>
            <a:r>
              <a:rPr lang="en-US" sz="2000" i="1" dirty="0"/>
              <a:t>x </a:t>
            </a:r>
            <a:r>
              <a:rPr lang="en-US" sz="2000" dirty="0"/>
              <a:t>and variable </a:t>
            </a:r>
            <a:r>
              <a:rPr lang="en-US" sz="2000" i="1" dirty="0"/>
              <a:t>Y </a:t>
            </a:r>
            <a:r>
              <a:rPr lang="en-US" sz="2000" dirty="0"/>
              <a:t>will take on the value </a:t>
            </a:r>
            <a:r>
              <a:rPr lang="en-US" sz="2000" i="1" dirty="0"/>
              <a:t>y</a:t>
            </a:r>
            <a:r>
              <a:rPr lang="en-US" sz="2000" dirty="0"/>
              <a:t>. </a:t>
            </a:r>
          </a:p>
          <a:p>
            <a:r>
              <a:rPr lang="en-US" sz="2000" dirty="0"/>
              <a:t>A conditional probability is the probability that a random variable will take on a particular value given that the outcome for another random variable is known.</a:t>
            </a:r>
          </a:p>
          <a:p>
            <a:r>
              <a:rPr lang="en-US" sz="2000" dirty="0"/>
              <a:t>For example, the conditional probability </a:t>
            </a:r>
            <a:r>
              <a:rPr lang="en-US" sz="2000" i="1" dirty="0"/>
              <a:t>P</a:t>
            </a:r>
            <a:r>
              <a:rPr lang="en-US" sz="2000" dirty="0"/>
              <a:t>(</a:t>
            </a:r>
            <a:r>
              <a:rPr lang="en-US" sz="2000" i="1" dirty="0"/>
              <a:t>Y </a:t>
            </a:r>
            <a:r>
              <a:rPr lang="en-US" sz="2000" dirty="0"/>
              <a:t>= </a:t>
            </a:r>
            <a:r>
              <a:rPr lang="en-US" sz="2000" i="1" dirty="0" err="1"/>
              <a:t>y|X</a:t>
            </a:r>
            <a:r>
              <a:rPr lang="en-US" sz="2000" i="1" dirty="0"/>
              <a:t> </a:t>
            </a:r>
            <a:r>
              <a:rPr lang="en-US" sz="2000" dirty="0"/>
              <a:t>= </a:t>
            </a:r>
            <a:r>
              <a:rPr lang="en-US" sz="2000" i="1" dirty="0"/>
              <a:t>x</a:t>
            </a:r>
            <a:r>
              <a:rPr lang="en-US" sz="2000" dirty="0"/>
              <a:t>) refers to the probability that the variable </a:t>
            </a:r>
            <a:r>
              <a:rPr lang="en-US" sz="2000" i="1" dirty="0"/>
              <a:t>Y </a:t>
            </a:r>
            <a:r>
              <a:rPr lang="en-US" sz="2000" dirty="0"/>
              <a:t>will take on the value </a:t>
            </a:r>
            <a:r>
              <a:rPr lang="en-US" sz="2000" i="1" dirty="0"/>
              <a:t>y</a:t>
            </a:r>
            <a:r>
              <a:rPr lang="en-US" sz="2000" dirty="0"/>
              <a:t>, given that the variable </a:t>
            </a:r>
            <a:r>
              <a:rPr lang="en-US" sz="2000" i="1" dirty="0"/>
              <a:t>X </a:t>
            </a:r>
            <a:r>
              <a:rPr lang="en-US" sz="2000" dirty="0"/>
              <a:t>is observed to have the value </a:t>
            </a:r>
            <a:r>
              <a:rPr lang="en-US" sz="2000" i="1" dirty="0"/>
              <a:t>x</a:t>
            </a:r>
            <a:r>
              <a:rPr lang="en-US" sz="2000" dirty="0"/>
              <a:t>.</a:t>
            </a:r>
            <a:endParaRPr lang="en-IN" sz="2000" dirty="0"/>
          </a:p>
        </p:txBody>
      </p:sp>
      <p:sp>
        <p:nvSpPr>
          <p:cNvPr id="3" name="Title 2"/>
          <p:cNvSpPr>
            <a:spLocks noGrp="1"/>
          </p:cNvSpPr>
          <p:nvPr>
            <p:ph type="title"/>
          </p:nvPr>
        </p:nvSpPr>
        <p:spPr/>
        <p:txBody>
          <a:bodyPr/>
          <a:lstStyle/>
          <a:p>
            <a:r>
              <a:rPr lang="en-US" dirty="0"/>
              <a:t>Bayes Classifier</a:t>
            </a:r>
            <a:endParaRPr lang="en-IN" dirty="0"/>
          </a:p>
        </p:txBody>
      </p:sp>
    </p:spTree>
    <p:extLst>
      <p:ext uri="{BB962C8B-B14F-4D97-AF65-F5344CB8AC3E}">
        <p14:creationId xmlns:p14="http://schemas.microsoft.com/office/powerpoint/2010/main" val="366373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90600" y="152400"/>
            <a:ext cx="7670800" cy="533400"/>
          </a:xfrm>
        </p:spPr>
        <p:txBody>
          <a:bodyPr/>
          <a:lstStyle/>
          <a:p>
            <a:pPr>
              <a:defRPr/>
            </a:pPr>
            <a:r>
              <a:rPr lang="en-US" dirty="0">
                <a:cs typeface="+mj-cs"/>
              </a:rPr>
              <a:t>Bayes Classifier</a:t>
            </a:r>
          </a:p>
        </p:txBody>
      </p:sp>
      <p:sp>
        <p:nvSpPr>
          <p:cNvPr id="6147" name="Rectangle 3"/>
          <p:cNvSpPr>
            <a:spLocks noGrp="1" noChangeArrowheads="1"/>
          </p:cNvSpPr>
          <p:nvPr>
            <p:ph type="body" idx="1"/>
          </p:nvPr>
        </p:nvSpPr>
        <p:spPr/>
        <p:txBody>
          <a:bodyPr/>
          <a:lstStyle/>
          <a:p>
            <a:pPr>
              <a:defRPr/>
            </a:pPr>
            <a:r>
              <a:rPr lang="en-US" dirty="0">
                <a:cs typeface="+mn-cs"/>
              </a:rPr>
              <a:t>A probabilistic framework for solving classification problems</a:t>
            </a:r>
          </a:p>
          <a:p>
            <a:pPr>
              <a:defRPr/>
            </a:pPr>
            <a:r>
              <a:rPr lang="en-US" dirty="0">
                <a:cs typeface="+mn-cs"/>
              </a:rPr>
              <a:t>Conditional Probability:</a:t>
            </a:r>
          </a:p>
          <a:p>
            <a:pPr>
              <a:defRPr/>
            </a:pPr>
            <a:endParaRPr lang="en-US" dirty="0">
              <a:cs typeface="+mn-cs"/>
            </a:endParaRPr>
          </a:p>
          <a:p>
            <a:pPr>
              <a:defRPr/>
            </a:pPr>
            <a:endParaRPr lang="en-US" dirty="0">
              <a:cs typeface="+mn-cs"/>
            </a:endParaRPr>
          </a:p>
          <a:p>
            <a:pPr>
              <a:defRPr/>
            </a:pPr>
            <a:endParaRPr lang="en-US" dirty="0">
              <a:cs typeface="+mn-cs"/>
            </a:endParaRPr>
          </a:p>
          <a:p>
            <a:r>
              <a:rPr lang="en-US" dirty="0">
                <a:cs typeface="+mn-cs"/>
              </a:rPr>
              <a:t> </a:t>
            </a:r>
            <a:r>
              <a:rPr lang="en-US" dirty="0"/>
              <a:t>The joint and conditional probabilities for </a:t>
            </a:r>
            <a:r>
              <a:rPr lang="en-US" i="1" dirty="0"/>
              <a:t>X </a:t>
            </a:r>
            <a:r>
              <a:rPr lang="en-US" dirty="0"/>
              <a:t>and </a:t>
            </a:r>
            <a:r>
              <a:rPr lang="en-US" i="1" dirty="0"/>
              <a:t>Y </a:t>
            </a:r>
            <a:r>
              <a:rPr lang="en-US" dirty="0"/>
              <a:t>are related in the following </a:t>
            </a:r>
            <a:r>
              <a:rPr lang="en-IN" dirty="0"/>
              <a:t>way:</a:t>
            </a:r>
          </a:p>
          <a:p>
            <a:pPr marL="0" indent="0">
              <a:buNone/>
            </a:pPr>
            <a:r>
              <a:rPr lang="es-ES" i="1" dirty="0"/>
              <a:t>              P</a:t>
            </a:r>
            <a:r>
              <a:rPr lang="es-ES" dirty="0"/>
              <a:t>(</a:t>
            </a:r>
            <a:r>
              <a:rPr lang="es-ES" i="1" dirty="0"/>
              <a:t>X, Y </a:t>
            </a:r>
            <a:r>
              <a:rPr lang="es-ES" dirty="0"/>
              <a:t>) = </a:t>
            </a:r>
            <a:r>
              <a:rPr lang="es-ES" i="1" dirty="0"/>
              <a:t>P</a:t>
            </a:r>
            <a:r>
              <a:rPr lang="es-ES" dirty="0"/>
              <a:t>(</a:t>
            </a:r>
            <a:r>
              <a:rPr lang="es-ES" i="1" dirty="0"/>
              <a:t>Y |X</a:t>
            </a:r>
            <a:r>
              <a:rPr lang="es-ES" dirty="0"/>
              <a:t>) </a:t>
            </a:r>
            <a:r>
              <a:rPr lang="es-ES" i="1" dirty="0"/>
              <a:t>× P</a:t>
            </a:r>
            <a:r>
              <a:rPr lang="es-ES" dirty="0"/>
              <a:t>(</a:t>
            </a:r>
            <a:r>
              <a:rPr lang="es-ES" i="1" dirty="0"/>
              <a:t>X</a:t>
            </a:r>
            <a:r>
              <a:rPr lang="es-ES" dirty="0"/>
              <a:t>) = </a:t>
            </a:r>
            <a:r>
              <a:rPr lang="es-ES" i="1" dirty="0"/>
              <a:t>P</a:t>
            </a:r>
            <a:r>
              <a:rPr lang="es-ES" dirty="0"/>
              <a:t>(</a:t>
            </a:r>
            <a:r>
              <a:rPr lang="es-ES" i="1" dirty="0"/>
              <a:t>X|Y </a:t>
            </a:r>
            <a:r>
              <a:rPr lang="es-ES" dirty="0"/>
              <a:t>) </a:t>
            </a:r>
            <a:r>
              <a:rPr lang="es-ES" i="1" dirty="0"/>
              <a:t>× P</a:t>
            </a:r>
            <a:r>
              <a:rPr lang="es-ES" dirty="0"/>
              <a:t>(</a:t>
            </a:r>
            <a:r>
              <a:rPr lang="es-ES" i="1" dirty="0"/>
              <a:t>Y </a:t>
            </a:r>
            <a:r>
              <a:rPr lang="es-ES" dirty="0"/>
              <a:t>)</a:t>
            </a:r>
            <a:r>
              <a:rPr lang="es-ES" i="1" dirty="0"/>
              <a:t>.</a:t>
            </a:r>
            <a:endParaRPr lang="en-US" dirty="0">
              <a:cs typeface="+mn-cs"/>
            </a:endParaRPr>
          </a:p>
        </p:txBody>
      </p:sp>
      <p:graphicFrame>
        <p:nvGraphicFramePr>
          <p:cNvPr id="20484" name="Object 5"/>
          <p:cNvGraphicFramePr>
            <a:graphicFrameLocks noChangeAspect="1"/>
          </p:cNvGraphicFramePr>
          <p:nvPr/>
        </p:nvGraphicFramePr>
        <p:xfrm>
          <a:off x="4953000" y="2057400"/>
          <a:ext cx="3048000" cy="2093913"/>
        </p:xfrm>
        <a:graphic>
          <a:graphicData uri="http://schemas.openxmlformats.org/presentationml/2006/ole">
            <mc:AlternateContent xmlns:mc="http://schemas.openxmlformats.org/markup-compatibility/2006">
              <mc:Choice xmlns:v="urn:schemas-microsoft-com:vml" Requires="v">
                <p:oleObj name="Equation" r:id="rId2" imgW="1256755" imgH="863225" progId="Equation.3">
                  <p:embed/>
                </p:oleObj>
              </mc:Choice>
              <mc:Fallback>
                <p:oleObj name="Equation" r:id="rId2" imgW="1256755" imgH="863225"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048000" cy="209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CEF45A16-B940-DB00-0979-84AA3B741DE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9E3B32-F7AC-C417-6ECD-5210E05CB63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39191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46EF-EBC2-9351-C76C-67934FADF1FC}"/>
              </a:ext>
            </a:extLst>
          </p:cNvPr>
          <p:cNvSpPr>
            <a:spLocks noGrp="1"/>
          </p:cNvSpPr>
          <p:nvPr>
            <p:ph type="title"/>
          </p:nvPr>
        </p:nvSpPr>
        <p:spPr>
          <a:xfrm>
            <a:off x="762000" y="152400"/>
            <a:ext cx="7899400" cy="533400"/>
          </a:xfrm>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6FA2C53F-628A-A34B-A55D-37E5D0C609DB}"/>
              </a:ext>
            </a:extLst>
          </p:cNvPr>
          <p:cNvSpPr>
            <a:spLocks noGrp="1"/>
          </p:cNvSpPr>
          <p:nvPr>
            <p:ph idx="1"/>
          </p:nvPr>
        </p:nvSpPr>
        <p:spPr/>
        <p:txBody>
          <a:bodyPr/>
          <a:lstStyle/>
          <a:p>
            <a:pPr>
              <a:buFont typeface="Wingdings" panose="05000000000000000000" pitchFamily="2" charset="2"/>
              <a:buChar char="q"/>
            </a:pPr>
            <a:r>
              <a:rPr lang="en-IN" sz="3200" b="1"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Nearest Neighbor Classifiers</a:t>
            </a:r>
          </a:p>
          <a:p>
            <a:pPr>
              <a:buFont typeface="Wingdings" panose="05000000000000000000" pitchFamily="2" charset="2"/>
              <a:buChar char="q"/>
            </a:pPr>
            <a:r>
              <a:rPr lang="en-IN" sz="3200" b="1"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Naive Bayes Classifier</a:t>
            </a:r>
            <a:endParaRPr lang="en-IN" sz="3200" b="1" dirty="0">
              <a:solidFill>
                <a:srgbClr val="0B0B83"/>
              </a:solidFill>
              <a:latin typeface="Times New Roman" panose="02020603050405020304" pitchFamily="18" charset="0"/>
              <a:ea typeface="Calibri" panose="020F0502020204030204" pitchFamily="34" charset="0"/>
              <a:cs typeface="Tunga" panose="020B0502040204020203" pitchFamily="34" charset="0"/>
            </a:endParaRPr>
          </a:p>
          <a:p>
            <a:pPr>
              <a:buFont typeface="Wingdings" panose="05000000000000000000" pitchFamily="2" charset="2"/>
              <a:buChar char="q"/>
            </a:pPr>
            <a:r>
              <a:rPr lang="en-IN" sz="3200" b="1"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Logistic Regression</a:t>
            </a:r>
          </a:p>
          <a:p>
            <a:pPr>
              <a:buFont typeface="Wingdings" panose="05000000000000000000" pitchFamily="2" charset="2"/>
              <a:buChar char="q"/>
            </a:pPr>
            <a:r>
              <a:rPr lang="en-IN" sz="3200" b="1"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Ensemble Methods </a:t>
            </a:r>
            <a:endParaRPr lang="en-IN" sz="3200" b="1" dirty="0">
              <a:solidFill>
                <a:srgbClr val="0B0B83"/>
              </a:solidFill>
            </a:endParaRPr>
          </a:p>
        </p:txBody>
      </p:sp>
      <p:sp>
        <p:nvSpPr>
          <p:cNvPr id="4" name="Rectangle 3">
            <a:extLst>
              <a:ext uri="{FF2B5EF4-FFF2-40B4-BE49-F238E27FC236}">
                <a16:creationId xmlns:a16="http://schemas.microsoft.com/office/drawing/2014/main" id="{9D8FC897-03C2-2F50-543E-286BAEC80CCA}"/>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1C48A6A6-004B-F233-B071-1A64DFD148E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75799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90600" y="152400"/>
            <a:ext cx="7670800" cy="533400"/>
          </a:xfrm>
        </p:spPr>
        <p:txBody>
          <a:bodyPr/>
          <a:lstStyle/>
          <a:p>
            <a:pPr>
              <a:defRPr/>
            </a:pPr>
            <a:r>
              <a:rPr lang="en-US" dirty="0">
                <a:cs typeface="+mj-cs"/>
              </a:rPr>
              <a:t>Bayes Classifier</a:t>
            </a:r>
          </a:p>
        </p:txBody>
      </p:sp>
      <p:sp>
        <p:nvSpPr>
          <p:cNvPr id="6147" name="Rectangle 3"/>
          <p:cNvSpPr>
            <a:spLocks noGrp="1" noChangeArrowheads="1"/>
          </p:cNvSpPr>
          <p:nvPr>
            <p:ph type="body" idx="1"/>
          </p:nvPr>
        </p:nvSpPr>
        <p:spPr/>
        <p:txBody>
          <a:bodyPr/>
          <a:lstStyle/>
          <a:p>
            <a:pPr>
              <a:defRPr/>
            </a:pPr>
            <a:r>
              <a:rPr lang="en-US" dirty="0">
                <a:cs typeface="+mn-cs"/>
              </a:rPr>
              <a:t>Conditional Probability:</a:t>
            </a:r>
          </a:p>
          <a:p>
            <a:pPr>
              <a:defRPr/>
            </a:pPr>
            <a:endParaRPr lang="en-US" dirty="0">
              <a:cs typeface="+mn-cs"/>
            </a:endParaRPr>
          </a:p>
          <a:p>
            <a:pPr>
              <a:defRPr/>
            </a:pPr>
            <a:endParaRPr lang="en-US" dirty="0">
              <a:cs typeface="+mn-cs"/>
            </a:endParaRPr>
          </a:p>
          <a:p>
            <a:pPr>
              <a:defRPr/>
            </a:pPr>
            <a:endParaRPr lang="en-US" dirty="0">
              <a:cs typeface="+mn-cs"/>
            </a:endParaRPr>
          </a:p>
          <a:p>
            <a:pPr>
              <a:defRPr/>
            </a:pPr>
            <a:r>
              <a:rPr lang="en-US" dirty="0">
                <a:cs typeface="+mn-cs"/>
              </a:rPr>
              <a:t> Bayes theorem:</a:t>
            </a:r>
          </a:p>
        </p:txBody>
      </p:sp>
      <p:graphicFrame>
        <p:nvGraphicFramePr>
          <p:cNvPr id="20483" name="Object 4"/>
          <p:cNvGraphicFramePr>
            <a:graphicFrameLocks noChangeAspect="1"/>
          </p:cNvGraphicFramePr>
          <p:nvPr>
            <p:extLst>
              <p:ext uri="{D42A27DB-BD31-4B8C-83A1-F6EECF244321}">
                <p14:modId xmlns:p14="http://schemas.microsoft.com/office/powerpoint/2010/main" val="4110964544"/>
              </p:ext>
            </p:extLst>
          </p:nvPr>
        </p:nvGraphicFramePr>
        <p:xfrm>
          <a:off x="3276600" y="3733800"/>
          <a:ext cx="4365625" cy="1144587"/>
        </p:xfrm>
        <a:graphic>
          <a:graphicData uri="http://schemas.openxmlformats.org/presentationml/2006/ole">
            <mc:AlternateContent xmlns:mc="http://schemas.openxmlformats.org/markup-compatibility/2006">
              <mc:Choice xmlns:v="urn:schemas-microsoft-com:vml" Requires="v">
                <p:oleObj name="Equation" r:id="rId2" imgW="1600200" imgH="419100" progId="Equation.3">
                  <p:embed/>
                </p:oleObj>
              </mc:Choice>
              <mc:Fallback>
                <p:oleObj name="Equation" r:id="rId2" imgW="1600200" imgH="4191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733800"/>
                        <a:ext cx="4365625"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484" name="Object 5"/>
          <p:cNvGraphicFramePr>
            <a:graphicFrameLocks noChangeAspect="1"/>
          </p:cNvGraphicFramePr>
          <p:nvPr>
            <p:extLst>
              <p:ext uri="{D42A27DB-BD31-4B8C-83A1-F6EECF244321}">
                <p14:modId xmlns:p14="http://schemas.microsoft.com/office/powerpoint/2010/main" val="1438612962"/>
              </p:ext>
            </p:extLst>
          </p:nvPr>
        </p:nvGraphicFramePr>
        <p:xfrm>
          <a:off x="4876800" y="1295400"/>
          <a:ext cx="3048000" cy="2093913"/>
        </p:xfrm>
        <a:graphic>
          <a:graphicData uri="http://schemas.openxmlformats.org/presentationml/2006/ole">
            <mc:AlternateContent xmlns:mc="http://schemas.openxmlformats.org/markup-compatibility/2006">
              <mc:Choice xmlns:v="urn:schemas-microsoft-com:vml" Requires="v">
                <p:oleObj name="Equation" r:id="rId4" imgW="1256755" imgH="863225" progId="Equation.3">
                  <p:embed/>
                </p:oleObj>
              </mc:Choice>
              <mc:Fallback>
                <p:oleObj name="Equation" r:id="rId4" imgW="1256755" imgH="8632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295400"/>
                        <a:ext cx="3048000" cy="209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CEF45A16-B940-DB00-0979-84AA3B741DE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9E3B32-F7AC-C417-6ECD-5210E05CB63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06109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dirty="0">
                <a:cs typeface="+mj-cs"/>
              </a:rPr>
              <a:t>Bayes Classifier</a:t>
            </a:r>
          </a:p>
        </p:txBody>
      </p:sp>
      <p:sp>
        <p:nvSpPr>
          <p:cNvPr id="2" name="Rectangle 1">
            <a:extLst>
              <a:ext uri="{FF2B5EF4-FFF2-40B4-BE49-F238E27FC236}">
                <a16:creationId xmlns:a16="http://schemas.microsoft.com/office/drawing/2014/main" id="{CEF45A16-B940-DB00-0979-84AA3B741DE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9E3B32-F7AC-C417-6ECD-5210E05CB63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152400" y="1066800"/>
            <a:ext cx="8610600" cy="4924425"/>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The Bayes theorem can be used to solve the prediction problem stated below </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Consider a football game between two rival teams: Team 0 and Team 1. Suppose Team 0 wins 65% of the time and Team 1 wins the remaining matches. Among the games won by Team 0, only 30% of them come from playing on Team 1’s football field. On the other hand, 75% of the victories for Team 1 are obtained while playing at home. If Team 1 is to host the next match between the two teams, which team will most likely </a:t>
            </a:r>
            <a:r>
              <a:rPr lang="en-IN" sz="2000" b="0" dirty="0">
                <a:solidFill>
                  <a:srgbClr val="0B0B83"/>
                </a:solidFill>
                <a:latin typeface="Times New Roman" panose="02020603050405020304" pitchFamily="18" charset="0"/>
                <a:cs typeface="Times New Roman" panose="02020603050405020304" pitchFamily="18" charset="0"/>
              </a:rPr>
              <a:t>emerge as the winner?</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 For notational convenience, let X be the random variable that represents the team hosting the match and Y be the random variable that represents the winner of the match. Both X and Y can take on values from the set {0, 1}.</a:t>
            </a:r>
          </a:p>
          <a:p>
            <a:r>
              <a:rPr lang="en-IN" sz="2000" b="0" dirty="0">
                <a:solidFill>
                  <a:srgbClr val="0B0B83"/>
                </a:solidFill>
                <a:latin typeface="Times New Roman" panose="02020603050405020304" pitchFamily="18" charset="0"/>
                <a:cs typeface="Times New Roman" panose="02020603050405020304" pitchFamily="18" charset="0"/>
              </a:rPr>
              <a:t>information given </a:t>
            </a:r>
            <a:r>
              <a:rPr lang="en-US" sz="2000" b="0" dirty="0">
                <a:solidFill>
                  <a:srgbClr val="0B0B83"/>
                </a:solidFill>
                <a:latin typeface="Times New Roman" panose="02020603050405020304" pitchFamily="18" charset="0"/>
                <a:cs typeface="Times New Roman" panose="02020603050405020304" pitchFamily="18" charset="0"/>
              </a:rPr>
              <a:t>in the problem as follows:</a:t>
            </a:r>
          </a:p>
          <a:p>
            <a:r>
              <a:rPr lang="en-US" sz="2000" b="0" dirty="0">
                <a:solidFill>
                  <a:srgbClr val="0B0B83"/>
                </a:solidFill>
                <a:latin typeface="Times New Roman" panose="02020603050405020304" pitchFamily="18" charset="0"/>
                <a:cs typeface="Times New Roman" panose="02020603050405020304" pitchFamily="18" charset="0"/>
              </a:rPr>
              <a:t>Probability Team 0 wins is P(Y = 0) = 0.65.</a:t>
            </a:r>
          </a:p>
          <a:p>
            <a:r>
              <a:rPr lang="en-US" sz="2000" b="0" dirty="0">
                <a:solidFill>
                  <a:srgbClr val="0B0B83"/>
                </a:solidFill>
                <a:latin typeface="Times New Roman" panose="02020603050405020304" pitchFamily="18" charset="0"/>
                <a:cs typeface="Times New Roman" panose="02020603050405020304" pitchFamily="18" charset="0"/>
              </a:rPr>
              <a:t>Probability Team 1 wins is P(Y = 1) = 1 − P(Y = 0) = 0.35.</a:t>
            </a:r>
          </a:p>
          <a:p>
            <a:r>
              <a:rPr lang="en-US" sz="2000" b="0" dirty="0">
                <a:solidFill>
                  <a:srgbClr val="0B0B83"/>
                </a:solidFill>
                <a:latin typeface="Times New Roman" panose="02020603050405020304" pitchFamily="18" charset="0"/>
                <a:cs typeface="Times New Roman" panose="02020603050405020304" pitchFamily="18" charset="0"/>
              </a:rPr>
              <a:t>Probability Team 1 hosted the match it won is P(X = 1|Y = 1) = 0.75.</a:t>
            </a:r>
          </a:p>
          <a:p>
            <a:r>
              <a:rPr lang="en-US" sz="2000" b="0" dirty="0">
                <a:solidFill>
                  <a:srgbClr val="0B0B83"/>
                </a:solidFill>
                <a:latin typeface="Times New Roman" panose="02020603050405020304" pitchFamily="18" charset="0"/>
                <a:cs typeface="Times New Roman" panose="02020603050405020304" pitchFamily="18" charset="0"/>
              </a:rPr>
              <a:t>Probability Team 1 hosted the match won by Team 0 is P(X = 1|Y = 0) = 0.3. </a:t>
            </a:r>
            <a:endParaRPr lang="en-IN" sz="2000" b="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97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dirty="0">
                <a:cs typeface="+mj-cs"/>
              </a:rPr>
              <a:t>Bayes Classifier</a:t>
            </a:r>
          </a:p>
        </p:txBody>
      </p:sp>
      <p:sp>
        <p:nvSpPr>
          <p:cNvPr id="2" name="Rectangle 1">
            <a:extLst>
              <a:ext uri="{FF2B5EF4-FFF2-40B4-BE49-F238E27FC236}">
                <a16:creationId xmlns:a16="http://schemas.microsoft.com/office/drawing/2014/main" id="{CEF45A16-B940-DB00-0979-84AA3B741DE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9E3B32-F7AC-C417-6ECD-5210E05CB63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152400" y="1066800"/>
            <a:ext cx="8610600" cy="3477875"/>
          </a:xfrm>
          <a:prstGeom prst="rect">
            <a:avLst/>
          </a:prstGeom>
        </p:spPr>
        <p:txBody>
          <a:bodyPr wrap="square">
            <a:spAutoFit/>
          </a:bodyPr>
          <a:lstStyle/>
          <a:p>
            <a:r>
              <a:rPr lang="en-US" sz="2000" b="0" dirty="0">
                <a:solidFill>
                  <a:srgbClr val="0B0B83"/>
                </a:solidFill>
                <a:latin typeface="Times New Roman" panose="02020603050405020304" pitchFamily="18" charset="0"/>
                <a:cs typeface="Times New Roman" panose="02020603050405020304" pitchFamily="18" charset="0"/>
              </a:rPr>
              <a:t>Probability Team 0 wins is P(Y = 0) = 0.65.</a:t>
            </a:r>
          </a:p>
          <a:p>
            <a:r>
              <a:rPr lang="en-US" sz="2000" b="0" dirty="0">
                <a:solidFill>
                  <a:srgbClr val="0B0B83"/>
                </a:solidFill>
                <a:latin typeface="Times New Roman" panose="02020603050405020304" pitchFamily="18" charset="0"/>
                <a:cs typeface="Times New Roman" panose="02020603050405020304" pitchFamily="18" charset="0"/>
              </a:rPr>
              <a:t>Probability Team 1 wins is P(Y = 1) = 1 − P(Y = 0) = 0.35.</a:t>
            </a:r>
          </a:p>
          <a:p>
            <a:r>
              <a:rPr lang="en-US" sz="2000" b="0" dirty="0">
                <a:solidFill>
                  <a:srgbClr val="0B0B83"/>
                </a:solidFill>
                <a:latin typeface="Times New Roman" panose="02020603050405020304" pitchFamily="18" charset="0"/>
                <a:cs typeface="Times New Roman" panose="02020603050405020304" pitchFamily="18" charset="0"/>
              </a:rPr>
              <a:t>Probability Team 1 hosted the match it won is P(X = 1|Y = 1) = 0.75.</a:t>
            </a:r>
          </a:p>
          <a:p>
            <a:r>
              <a:rPr lang="en-US" sz="2000" b="0" dirty="0">
                <a:solidFill>
                  <a:srgbClr val="0B0B83"/>
                </a:solidFill>
                <a:latin typeface="Times New Roman" panose="02020603050405020304" pitchFamily="18" charset="0"/>
                <a:cs typeface="Times New Roman" panose="02020603050405020304" pitchFamily="18" charset="0"/>
              </a:rPr>
              <a:t>Probability Team 1 hosted the match won by Team 0 is P(X = 1|Y = 0) = 0.3</a:t>
            </a:r>
          </a:p>
          <a:p>
            <a:endParaRPr lang="en-US" sz="2000" b="0" dirty="0">
              <a:solidFill>
                <a:srgbClr val="0B0B83"/>
              </a:solidFill>
              <a:latin typeface="Times New Roman" panose="02020603050405020304" pitchFamily="18" charset="0"/>
              <a:cs typeface="Times New Roman" panose="02020603050405020304" pitchFamily="18" charset="0"/>
            </a:endParaRPr>
          </a:p>
          <a:p>
            <a:r>
              <a:rPr lang="en-US" sz="2000" b="0" dirty="0">
                <a:solidFill>
                  <a:srgbClr val="0B0B83"/>
                </a:solidFill>
                <a:latin typeface="Times New Roman" panose="02020603050405020304" pitchFamily="18" charset="0"/>
                <a:cs typeface="Times New Roman" panose="02020603050405020304" pitchFamily="18" charset="0"/>
              </a:rPr>
              <a:t>Our objective is to compute P(Y = 1|X = 1), which is the conditional probability that Team 1 wins the next match it will be hosting, and compares it against P(Y = 0|X = 1). Using the Bayes theorem, </a:t>
            </a:r>
          </a:p>
          <a:p>
            <a:endParaRPr lang="en-US" sz="2000" b="0" dirty="0">
              <a:solidFill>
                <a:srgbClr val="0B0B83"/>
              </a:solidFill>
              <a:latin typeface="Times New Roman" panose="02020603050405020304" pitchFamily="18" charset="0"/>
              <a:cs typeface="Times New Roman" panose="02020603050405020304" pitchFamily="18" charset="0"/>
            </a:endParaRPr>
          </a:p>
          <a:p>
            <a:endParaRPr lang="en-US" sz="2000" b="0" dirty="0">
              <a:solidFill>
                <a:srgbClr val="0B0B83"/>
              </a:solidFill>
              <a:latin typeface="Times New Roman" panose="02020603050405020304" pitchFamily="18" charset="0"/>
              <a:cs typeface="Times New Roman" panose="02020603050405020304" pitchFamily="18" charset="0"/>
            </a:endParaRPr>
          </a:p>
          <a:p>
            <a:endParaRPr lang="en-US" sz="2000" b="0" dirty="0">
              <a:solidFill>
                <a:srgbClr val="0B0B83"/>
              </a:solidFill>
              <a:latin typeface="Times New Roman" panose="02020603050405020304" pitchFamily="18" charset="0"/>
              <a:cs typeface="Times New Roman" panose="02020603050405020304" pitchFamily="18"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05200"/>
            <a:ext cx="56197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40" y="5974524"/>
            <a:ext cx="315277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6017386"/>
            <a:ext cx="4953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501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0" y="178905"/>
            <a:ext cx="7899400" cy="457200"/>
          </a:xfrm>
        </p:spPr>
        <p:txBody>
          <a:bodyPr/>
          <a:lstStyle/>
          <a:p>
            <a:pPr>
              <a:defRPr/>
            </a:pPr>
            <a:r>
              <a:rPr lang="en-US" sz="2800" dirty="0">
                <a:cs typeface="+mj-cs"/>
              </a:rPr>
              <a:t>Using Bayes Theorem for Classification</a:t>
            </a:r>
          </a:p>
        </p:txBody>
      </p:sp>
      <p:sp>
        <p:nvSpPr>
          <p:cNvPr id="8195" name="Rectangle 3"/>
          <p:cNvSpPr>
            <a:spLocks noGrp="1" noChangeArrowheads="1"/>
          </p:cNvSpPr>
          <p:nvPr>
            <p:ph type="body" idx="1"/>
          </p:nvPr>
        </p:nvSpPr>
        <p:spPr>
          <a:xfrm>
            <a:off x="76200" y="1066800"/>
            <a:ext cx="5867400" cy="5105400"/>
          </a:xfrm>
        </p:spPr>
        <p:txBody>
          <a:bodyPr/>
          <a:lstStyle/>
          <a:p>
            <a:r>
              <a:rPr lang="en-IN" sz="2000" dirty="0"/>
              <a:t>Class variable </a:t>
            </a:r>
            <a:r>
              <a:rPr lang="en-US" sz="2000" dirty="0"/>
              <a:t>has a non-deterministic relationship with the attributes, then we can treat </a:t>
            </a:r>
            <a:r>
              <a:rPr lang="en-US" sz="2000" b="1" dirty="0"/>
              <a:t>X </a:t>
            </a:r>
            <a:r>
              <a:rPr lang="en-US" sz="2000" dirty="0"/>
              <a:t>and </a:t>
            </a:r>
            <a:r>
              <a:rPr lang="en-US" sz="2000" i="1" dirty="0"/>
              <a:t>Y </a:t>
            </a:r>
            <a:r>
              <a:rPr lang="en-US" sz="2000" dirty="0"/>
              <a:t>as random variables and capture their relationship probabilistically using </a:t>
            </a:r>
            <a:r>
              <a:rPr lang="en-US" sz="2000" i="1" dirty="0"/>
              <a:t>P</a:t>
            </a:r>
            <a:r>
              <a:rPr lang="en-US" sz="2000" dirty="0"/>
              <a:t>(</a:t>
            </a:r>
            <a:r>
              <a:rPr lang="en-US" sz="2000" i="1" dirty="0"/>
              <a:t>Y |</a:t>
            </a:r>
            <a:r>
              <a:rPr lang="en-US" sz="2000" b="1" dirty="0"/>
              <a:t>X</a:t>
            </a:r>
            <a:r>
              <a:rPr lang="en-US" sz="2000" dirty="0"/>
              <a:t>). </a:t>
            </a:r>
          </a:p>
          <a:p>
            <a:r>
              <a:rPr lang="en-US" sz="2000" dirty="0"/>
              <a:t>This conditional probability is also known as the </a:t>
            </a:r>
            <a:r>
              <a:rPr lang="en-US" sz="2000" b="1" dirty="0"/>
              <a:t>posterior probability </a:t>
            </a:r>
            <a:r>
              <a:rPr lang="en-US" sz="2000" dirty="0"/>
              <a:t>for </a:t>
            </a:r>
            <a:r>
              <a:rPr lang="en-US" sz="2000" i="1" dirty="0"/>
              <a:t>Y </a:t>
            </a:r>
            <a:r>
              <a:rPr lang="en-US" sz="2000" dirty="0"/>
              <a:t>, as opposed to its </a:t>
            </a:r>
            <a:r>
              <a:rPr lang="en-US" sz="2000" b="1" dirty="0"/>
              <a:t>prior probability</a:t>
            </a:r>
            <a:r>
              <a:rPr lang="en-US" sz="2000" dirty="0"/>
              <a:t>, </a:t>
            </a:r>
            <a:r>
              <a:rPr lang="en-US" sz="2000" i="1" dirty="0"/>
              <a:t>P</a:t>
            </a:r>
            <a:r>
              <a:rPr lang="en-US" sz="2000" dirty="0"/>
              <a:t>(</a:t>
            </a:r>
            <a:r>
              <a:rPr lang="en-US" sz="2000" i="1" dirty="0"/>
              <a:t>Y </a:t>
            </a:r>
            <a:r>
              <a:rPr lang="en-US" sz="2000" dirty="0"/>
              <a:t>).</a:t>
            </a:r>
            <a:endParaRPr lang="en-US" altLang="en-US" sz="2000" dirty="0">
              <a:ea typeface="ＭＳ Ｐゴシック" pitchFamily="34" charset="-128"/>
            </a:endParaRPr>
          </a:p>
          <a:p>
            <a:pPr>
              <a:defRPr/>
            </a:pPr>
            <a:r>
              <a:rPr lang="en-US" altLang="en-US" sz="2000" dirty="0">
                <a:ea typeface="ＭＳ Ｐゴシック" pitchFamily="34" charset="-128"/>
              </a:rPr>
              <a:t>Consider each attribute and class label as random variables</a:t>
            </a:r>
          </a:p>
          <a:p>
            <a:pPr>
              <a:defRPr/>
            </a:pPr>
            <a:r>
              <a:rPr lang="en-US" altLang="en-US" sz="2000" dirty="0">
                <a:ea typeface="ＭＳ Ｐゴシック" pitchFamily="34" charset="-128"/>
              </a:rPr>
              <a:t>Given a record with attributes (X</a:t>
            </a:r>
            <a:r>
              <a:rPr lang="en-US" altLang="en-US" sz="2000" baseline="-25000" dirty="0">
                <a:ea typeface="ＭＳ Ｐゴシック" pitchFamily="34" charset="-128"/>
              </a:rPr>
              <a:t>1</a:t>
            </a:r>
            <a:r>
              <a:rPr lang="en-US" altLang="en-US" sz="2000" dirty="0">
                <a:ea typeface="ＭＳ Ｐゴシック" pitchFamily="34" charset="-128"/>
              </a:rPr>
              <a:t>, X</a:t>
            </a:r>
            <a:r>
              <a:rPr lang="en-US" altLang="en-US" sz="2000" baseline="-25000" dirty="0">
                <a:ea typeface="ＭＳ Ｐゴシック" pitchFamily="34" charset="-128"/>
              </a:rPr>
              <a:t>2</a:t>
            </a:r>
            <a:r>
              <a:rPr lang="en-US" altLang="en-US" sz="2000" dirty="0">
                <a:ea typeface="ＭＳ Ｐゴシック" pitchFamily="34" charset="-128"/>
              </a:rPr>
              <a:t>,…, </a:t>
            </a:r>
            <a:r>
              <a:rPr lang="en-US" altLang="en-US" sz="2000" dirty="0" err="1">
                <a:ea typeface="ＭＳ Ｐゴシック" pitchFamily="34" charset="-128"/>
              </a:rPr>
              <a:t>X</a:t>
            </a:r>
            <a:r>
              <a:rPr lang="en-US" altLang="en-US" sz="2000" baseline="-25000" dirty="0" err="1">
                <a:ea typeface="ＭＳ Ｐゴシック" pitchFamily="34" charset="-128"/>
              </a:rPr>
              <a:t>d</a:t>
            </a:r>
            <a:r>
              <a:rPr lang="en-US" altLang="en-US" sz="2000" dirty="0">
                <a:ea typeface="ＭＳ Ｐゴシック" pitchFamily="34" charset="-128"/>
              </a:rPr>
              <a:t>), the goal  is to predict class Y</a:t>
            </a:r>
          </a:p>
          <a:p>
            <a:pPr lvl="1">
              <a:defRPr/>
            </a:pPr>
            <a:r>
              <a:rPr lang="en-US" altLang="en-US" sz="2000" dirty="0">
                <a:ea typeface="ＭＳ Ｐゴシック" pitchFamily="34" charset="-128"/>
              </a:rPr>
              <a:t>Specifically, we want to find the value of Y that maximizes P(Y| X</a:t>
            </a:r>
            <a:r>
              <a:rPr lang="en-US" altLang="en-US" sz="2000" baseline="-25000" dirty="0">
                <a:ea typeface="ＭＳ Ｐゴシック" pitchFamily="34" charset="-128"/>
              </a:rPr>
              <a:t>1</a:t>
            </a:r>
            <a:r>
              <a:rPr lang="en-US" altLang="en-US" sz="2000" dirty="0">
                <a:ea typeface="ＭＳ Ｐゴシック" pitchFamily="34" charset="-128"/>
              </a:rPr>
              <a:t>, X</a:t>
            </a:r>
            <a:r>
              <a:rPr lang="en-US" altLang="en-US" sz="2000" baseline="-25000" dirty="0">
                <a:ea typeface="ＭＳ Ｐゴシック" pitchFamily="34" charset="-128"/>
              </a:rPr>
              <a:t>2</a:t>
            </a:r>
            <a:r>
              <a:rPr lang="en-US" altLang="en-US" sz="2000" dirty="0">
                <a:ea typeface="ＭＳ Ｐゴシック" pitchFamily="34" charset="-128"/>
              </a:rPr>
              <a:t>,…, </a:t>
            </a:r>
            <a:r>
              <a:rPr lang="en-US" altLang="en-US" sz="2000" dirty="0" err="1">
                <a:ea typeface="ＭＳ Ｐゴシック" pitchFamily="34" charset="-128"/>
              </a:rPr>
              <a:t>X</a:t>
            </a:r>
            <a:r>
              <a:rPr lang="en-US" altLang="en-US" sz="2000" baseline="-25000" dirty="0" err="1">
                <a:ea typeface="ＭＳ Ｐゴシック" pitchFamily="34" charset="-128"/>
              </a:rPr>
              <a:t>d</a:t>
            </a:r>
            <a:r>
              <a:rPr lang="en-US" altLang="en-US" sz="2000" baseline="-25000" dirty="0">
                <a:ea typeface="ＭＳ Ｐゴシック" pitchFamily="34" charset="-128"/>
              </a:rPr>
              <a:t> </a:t>
            </a:r>
            <a:r>
              <a:rPr lang="en-US" altLang="en-US" sz="2000" dirty="0">
                <a:ea typeface="ＭＳ Ｐゴシック" pitchFamily="34" charset="-128"/>
              </a:rPr>
              <a:t>)</a:t>
            </a:r>
          </a:p>
          <a:p>
            <a:pPr>
              <a:defRPr/>
            </a:pPr>
            <a:r>
              <a:rPr lang="en-US" altLang="en-US" sz="2000" dirty="0">
                <a:ea typeface="ＭＳ Ｐゴシック" pitchFamily="34" charset="-128"/>
              </a:rPr>
              <a:t>Can we estimate P(Y| X</a:t>
            </a:r>
            <a:r>
              <a:rPr lang="en-US" altLang="en-US" sz="2000" baseline="-25000" dirty="0">
                <a:ea typeface="ＭＳ Ｐゴシック" pitchFamily="34" charset="-128"/>
              </a:rPr>
              <a:t>1</a:t>
            </a:r>
            <a:r>
              <a:rPr lang="en-US" altLang="en-US" sz="2000" dirty="0">
                <a:ea typeface="ＭＳ Ｐゴシック" pitchFamily="34" charset="-128"/>
              </a:rPr>
              <a:t>, X</a:t>
            </a:r>
            <a:r>
              <a:rPr lang="en-US" altLang="en-US" sz="2000" baseline="-25000" dirty="0">
                <a:ea typeface="ＭＳ Ｐゴシック" pitchFamily="34" charset="-128"/>
              </a:rPr>
              <a:t>2</a:t>
            </a:r>
            <a:r>
              <a:rPr lang="en-US" altLang="en-US" sz="2000" dirty="0">
                <a:ea typeface="ＭＳ Ｐゴシック" pitchFamily="34" charset="-128"/>
              </a:rPr>
              <a:t>,…, </a:t>
            </a:r>
            <a:r>
              <a:rPr lang="en-US" altLang="en-US" sz="2000" dirty="0" err="1">
                <a:ea typeface="ＭＳ Ｐゴシック" pitchFamily="34" charset="-128"/>
              </a:rPr>
              <a:t>X</a:t>
            </a:r>
            <a:r>
              <a:rPr lang="en-US" altLang="en-US" sz="2000" baseline="-25000" dirty="0" err="1">
                <a:ea typeface="ＭＳ Ｐゴシック" pitchFamily="34" charset="-128"/>
              </a:rPr>
              <a:t>d</a:t>
            </a:r>
            <a:r>
              <a:rPr lang="en-US" altLang="en-US" sz="2000" baseline="-25000" dirty="0">
                <a:ea typeface="ＭＳ Ｐゴシック" pitchFamily="34" charset="-128"/>
              </a:rPr>
              <a:t> </a:t>
            </a:r>
            <a:r>
              <a:rPr lang="en-US" altLang="en-US" sz="2000" dirty="0">
                <a:ea typeface="ＭＳ Ｐゴシック" pitchFamily="34" charset="-128"/>
              </a:rPr>
              <a:t>) directly from data?</a:t>
            </a:r>
          </a:p>
        </p:txBody>
      </p:sp>
      <p:graphicFrame>
        <p:nvGraphicFramePr>
          <p:cNvPr id="8" name="Object 5"/>
          <p:cNvGraphicFramePr>
            <a:graphicFrameLocks noChangeAspect="1"/>
          </p:cNvGraphicFramePr>
          <p:nvPr/>
        </p:nvGraphicFramePr>
        <p:xfrm>
          <a:off x="5943600" y="2895600"/>
          <a:ext cx="2971800" cy="3536950"/>
        </p:xfrm>
        <a:graphic>
          <a:graphicData uri="http://schemas.openxmlformats.org/presentationml/2006/ole">
            <mc:AlternateContent xmlns:mc="http://schemas.openxmlformats.org/markup-compatibility/2006">
              <mc:Choice xmlns:v="urn:schemas-microsoft-com:vml" Requires="v">
                <p:oleObj name="VISIO" r:id="rId3" imgW="4392168" imgH="5334000" progId="Visio.Drawing.6">
                  <p:embed/>
                </p:oleObj>
              </mc:Choice>
              <mc:Fallback>
                <p:oleObj name="VISIO" r:id="rId3" imgW="4392168" imgH="5334000" progId="Visio.Drawing.6">
                  <p:embed/>
                  <p:pic>
                    <p:nvPicPr>
                      <p:cNvPr id="8" name="Object 5"/>
                      <p:cNvPicPr>
                        <a:picLocks noChangeAspect="1" noChangeArrowheads="1"/>
                      </p:cNvPicPr>
                      <p:nvPr/>
                    </p:nvPicPr>
                    <p:blipFill>
                      <a:blip r:embed="rId4">
                        <a:extLst>
                          <a:ext uri="{28A0092B-C50C-407E-A947-70E740481C1C}">
                            <a14:useLocalDpi xmlns:a14="http://schemas.microsoft.com/office/drawing/2010/main" val="0"/>
                          </a:ext>
                        </a:extLst>
                      </a:blip>
                      <a:srcRect t="19971"/>
                      <a:stretch>
                        <a:fillRect/>
                      </a:stretch>
                    </p:blipFill>
                    <p:spPr bwMode="auto">
                      <a:xfrm>
                        <a:off x="5943600" y="28956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5FAFB679-EB84-3158-8A5F-5B74559E86DE}"/>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607A2E43-83E1-2120-57D6-2DD508C5AC4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89022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0" y="178905"/>
            <a:ext cx="7899400" cy="457200"/>
          </a:xfrm>
        </p:spPr>
        <p:txBody>
          <a:bodyPr/>
          <a:lstStyle/>
          <a:p>
            <a:pPr>
              <a:defRPr/>
            </a:pPr>
            <a:r>
              <a:rPr lang="en-US" sz="2800" dirty="0">
                <a:cs typeface="+mj-cs"/>
              </a:rPr>
              <a:t>Using Bayes Theorem for Classification</a:t>
            </a:r>
          </a:p>
        </p:txBody>
      </p:sp>
      <p:sp>
        <p:nvSpPr>
          <p:cNvPr id="8195" name="Rectangle 3"/>
          <p:cNvSpPr>
            <a:spLocks noGrp="1" noChangeArrowheads="1"/>
          </p:cNvSpPr>
          <p:nvPr>
            <p:ph type="body" idx="1"/>
          </p:nvPr>
        </p:nvSpPr>
        <p:spPr>
          <a:xfrm>
            <a:off x="76200" y="1066800"/>
            <a:ext cx="9067800" cy="5105400"/>
          </a:xfrm>
        </p:spPr>
        <p:txBody>
          <a:bodyPr/>
          <a:lstStyle/>
          <a:p>
            <a:r>
              <a:rPr lang="en-US" sz="2000" dirty="0"/>
              <a:t>During the training phase, we need to learn the posterior probabilities </a:t>
            </a:r>
            <a:r>
              <a:rPr lang="en-US" sz="2000" i="1" dirty="0"/>
              <a:t>P</a:t>
            </a:r>
            <a:r>
              <a:rPr lang="en-US" sz="2000" dirty="0"/>
              <a:t>(</a:t>
            </a:r>
            <a:r>
              <a:rPr lang="en-US" sz="2000" i="1" dirty="0"/>
              <a:t>Y |</a:t>
            </a:r>
            <a:r>
              <a:rPr lang="en-US" sz="2000" b="1" dirty="0"/>
              <a:t>X</a:t>
            </a:r>
            <a:r>
              <a:rPr lang="en-US" sz="2000" dirty="0"/>
              <a:t>) for every combination of </a:t>
            </a:r>
            <a:r>
              <a:rPr lang="en-US" sz="2000" b="1" dirty="0"/>
              <a:t>X </a:t>
            </a:r>
            <a:r>
              <a:rPr lang="en-US" sz="2000" dirty="0"/>
              <a:t>and </a:t>
            </a:r>
            <a:r>
              <a:rPr lang="en-US" sz="2000" i="1" dirty="0"/>
              <a:t>Y </a:t>
            </a:r>
            <a:r>
              <a:rPr lang="en-US" sz="2000" dirty="0"/>
              <a:t>based on information gathered from the training data</a:t>
            </a:r>
          </a:p>
          <a:p>
            <a:r>
              <a:rPr lang="en-US" sz="2000" dirty="0"/>
              <a:t> By knowing these probabilities, a test record </a:t>
            </a:r>
            <a:r>
              <a:rPr lang="en-US" sz="2000" b="1" dirty="0"/>
              <a:t>X</a:t>
            </a:r>
            <a:r>
              <a:rPr lang="en-US" sz="2000" i="1" dirty="0"/>
              <a:t> </a:t>
            </a:r>
            <a:r>
              <a:rPr lang="en-US" sz="2000" dirty="0"/>
              <a:t>can be classified by finding the class </a:t>
            </a:r>
            <a:r>
              <a:rPr lang="en-US" sz="2000" i="1" dirty="0"/>
              <a:t>Y  </a:t>
            </a:r>
            <a:r>
              <a:rPr lang="en-US" sz="2000" dirty="0"/>
              <a:t>that maximizes the posterior probability </a:t>
            </a:r>
            <a:r>
              <a:rPr lang="en-US" sz="2000" i="1" dirty="0"/>
              <a:t>P</a:t>
            </a:r>
            <a:r>
              <a:rPr lang="en-US" sz="2000" dirty="0"/>
              <a:t>(</a:t>
            </a:r>
            <a:r>
              <a:rPr lang="en-US" sz="2000" i="1" dirty="0"/>
              <a:t>Y |</a:t>
            </a:r>
            <a:r>
              <a:rPr lang="en-US" sz="2000" b="1" dirty="0"/>
              <a:t>X</a:t>
            </a:r>
            <a:r>
              <a:rPr lang="en-US" sz="2000" dirty="0"/>
              <a:t>).</a:t>
            </a:r>
          </a:p>
          <a:p>
            <a:endParaRPr lang="en-US" sz="2000" dirty="0"/>
          </a:p>
        </p:txBody>
      </p:sp>
      <p:sp>
        <p:nvSpPr>
          <p:cNvPr id="2" name="Rectangle 1">
            <a:extLst>
              <a:ext uri="{FF2B5EF4-FFF2-40B4-BE49-F238E27FC236}">
                <a16:creationId xmlns:a16="http://schemas.microsoft.com/office/drawing/2014/main" id="{5FAFB679-EB84-3158-8A5F-5B74559E86DE}"/>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607A2E43-83E1-2120-57D6-2DD508C5AC4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760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63600" y="219188"/>
            <a:ext cx="8280400" cy="533400"/>
          </a:xfrm>
        </p:spPr>
        <p:txBody>
          <a:bodyPr/>
          <a:lstStyle/>
          <a:p>
            <a:pPr>
              <a:defRPr/>
            </a:pPr>
            <a:r>
              <a:rPr lang="en-US" dirty="0">
                <a:cs typeface="+mj-cs"/>
              </a:rPr>
              <a:t>Using Bayes Theorem for Classification</a:t>
            </a:r>
          </a:p>
        </p:txBody>
      </p:sp>
      <p:sp>
        <p:nvSpPr>
          <p:cNvPr id="9219" name="Rectangle 3"/>
          <p:cNvSpPr>
            <a:spLocks noGrp="1" noChangeArrowheads="1"/>
          </p:cNvSpPr>
          <p:nvPr>
            <p:ph type="body" idx="1"/>
          </p:nvPr>
        </p:nvSpPr>
        <p:spPr>
          <a:xfrm>
            <a:off x="411163" y="1143000"/>
            <a:ext cx="8580437" cy="5181600"/>
          </a:xfrm>
        </p:spPr>
        <p:txBody>
          <a:bodyPr/>
          <a:lstStyle/>
          <a:p>
            <a:pPr>
              <a:lnSpc>
                <a:spcPct val="90000"/>
              </a:lnSpc>
              <a:defRPr/>
            </a:pPr>
            <a:r>
              <a:rPr lang="en-US" altLang="en-US" sz="2400" dirty="0">
                <a:ea typeface="ＭＳ Ｐゴシック" pitchFamily="34" charset="-128"/>
              </a:rPr>
              <a:t>Approach:</a:t>
            </a:r>
          </a:p>
          <a:p>
            <a:pPr lvl="1">
              <a:lnSpc>
                <a:spcPct val="90000"/>
              </a:lnSpc>
              <a:defRPr/>
            </a:pPr>
            <a:r>
              <a:rPr lang="en-US" altLang="en-US" sz="2400" dirty="0">
                <a:ea typeface="ＭＳ Ｐゴシック" pitchFamily="34" charset="-128"/>
              </a:rPr>
              <a:t>compute posterior probability P(Y | X</a:t>
            </a:r>
            <a:r>
              <a:rPr lang="en-US" altLang="en-US" sz="2400" baseline="-25000" dirty="0">
                <a:ea typeface="ＭＳ Ｐゴシック" pitchFamily="34" charset="-128"/>
              </a:rPr>
              <a:t>1</a:t>
            </a:r>
            <a:r>
              <a:rPr lang="en-US" altLang="en-US" sz="2400" dirty="0">
                <a:ea typeface="ＭＳ Ｐゴシック" pitchFamily="34" charset="-128"/>
              </a:rPr>
              <a:t>, X</a:t>
            </a:r>
            <a:r>
              <a:rPr lang="en-US" altLang="en-US" sz="2400" baseline="-25000" dirty="0">
                <a:ea typeface="ＭＳ Ｐゴシック" pitchFamily="34" charset="-128"/>
              </a:rPr>
              <a:t>2</a:t>
            </a:r>
            <a:r>
              <a:rPr lang="en-US" altLang="en-US" sz="2400" dirty="0">
                <a:ea typeface="ＭＳ Ｐゴシック" pitchFamily="34" charset="-128"/>
              </a:rPr>
              <a:t>, …, </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dirty="0">
                <a:ea typeface="ＭＳ Ｐゴシック" pitchFamily="34" charset="-128"/>
              </a:rPr>
              <a:t>) using the Bayes theorem</a:t>
            </a:r>
          </a:p>
          <a:p>
            <a:pPr lvl="1">
              <a:lnSpc>
                <a:spcPct val="90000"/>
              </a:lnSpc>
              <a:defRPr/>
            </a:pPr>
            <a:endParaRPr lang="en-US" altLang="en-US" sz="2400" dirty="0">
              <a:ea typeface="ＭＳ Ｐゴシック" pitchFamily="34" charset="-128"/>
            </a:endParaRPr>
          </a:p>
          <a:p>
            <a:pPr lvl="1">
              <a:lnSpc>
                <a:spcPct val="90000"/>
              </a:lnSpc>
              <a:defRPr/>
            </a:pPr>
            <a:endParaRPr lang="en-US" altLang="en-US" sz="2400" dirty="0">
              <a:ea typeface="ＭＳ Ｐゴシック" pitchFamily="34" charset="-128"/>
            </a:endParaRPr>
          </a:p>
          <a:p>
            <a:pPr lvl="1">
              <a:lnSpc>
                <a:spcPct val="90000"/>
              </a:lnSpc>
              <a:buFont typeface="Arial" panose="020B0604020202020204" pitchFamily="34" charset="0"/>
              <a:buNone/>
              <a:defRPr/>
            </a:pPr>
            <a:endParaRPr lang="en-US" altLang="en-US" sz="2400" dirty="0">
              <a:ea typeface="ＭＳ Ｐゴシック" pitchFamily="34" charset="-128"/>
            </a:endParaRPr>
          </a:p>
          <a:p>
            <a:pPr lvl="1">
              <a:lnSpc>
                <a:spcPct val="90000"/>
              </a:lnSpc>
              <a:defRPr/>
            </a:pPr>
            <a:r>
              <a:rPr lang="en-US" altLang="en-US" sz="2400" i="1" dirty="0">
                <a:ea typeface="ＭＳ Ｐゴシック" pitchFamily="34" charset="-128"/>
              </a:rPr>
              <a:t>Maximum a-posteriori</a:t>
            </a:r>
            <a:r>
              <a:rPr lang="en-US" altLang="en-US" sz="2400" dirty="0">
                <a:ea typeface="ＭＳ Ｐゴシック" pitchFamily="34" charset="-128"/>
              </a:rPr>
              <a:t>: Choose Y that maximizes </a:t>
            </a:r>
            <a:br>
              <a:rPr lang="en-US" altLang="en-US" sz="2400" dirty="0">
                <a:ea typeface="ＭＳ Ｐゴシック" pitchFamily="34" charset="-128"/>
              </a:rPr>
            </a:br>
            <a:r>
              <a:rPr lang="en-US" altLang="en-US" sz="2400" dirty="0">
                <a:ea typeface="ＭＳ Ｐゴシック" pitchFamily="34" charset="-128"/>
              </a:rPr>
              <a:t>		P(Y | X</a:t>
            </a:r>
            <a:r>
              <a:rPr lang="en-US" altLang="en-US" sz="2400" baseline="-25000" dirty="0">
                <a:ea typeface="ＭＳ Ｐゴシック" pitchFamily="34" charset="-128"/>
              </a:rPr>
              <a:t>1</a:t>
            </a:r>
            <a:r>
              <a:rPr lang="en-US" altLang="en-US" sz="2400" dirty="0">
                <a:ea typeface="ＭＳ Ｐゴシック" pitchFamily="34" charset="-128"/>
              </a:rPr>
              <a:t>, X</a:t>
            </a:r>
            <a:r>
              <a:rPr lang="en-US" altLang="en-US" sz="2400" baseline="-25000" dirty="0">
                <a:ea typeface="ＭＳ Ｐゴシック" pitchFamily="34" charset="-128"/>
              </a:rPr>
              <a:t>2</a:t>
            </a:r>
            <a:r>
              <a:rPr lang="en-US" altLang="en-US" sz="2400" dirty="0">
                <a:ea typeface="ＭＳ Ｐゴシック" pitchFamily="34" charset="-128"/>
              </a:rPr>
              <a:t>, …, </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dirty="0">
                <a:ea typeface="ＭＳ Ｐゴシック" pitchFamily="34" charset="-128"/>
              </a:rPr>
              <a:t>)</a:t>
            </a:r>
            <a:br>
              <a:rPr lang="en-US" altLang="en-US" sz="2400" dirty="0">
                <a:ea typeface="ＭＳ Ｐゴシック" pitchFamily="34" charset="-128"/>
              </a:rPr>
            </a:br>
            <a:r>
              <a:rPr lang="en-US" altLang="en-US" sz="2400" dirty="0">
                <a:ea typeface="ＭＳ Ｐゴシック" pitchFamily="34" charset="-128"/>
              </a:rPr>
              <a:t>  </a:t>
            </a:r>
          </a:p>
          <a:p>
            <a:pPr lvl="1">
              <a:lnSpc>
                <a:spcPct val="90000"/>
              </a:lnSpc>
              <a:defRPr/>
            </a:pPr>
            <a:r>
              <a:rPr lang="en-US" altLang="en-US" sz="2400" dirty="0">
                <a:ea typeface="ＭＳ Ｐゴシック" pitchFamily="34" charset="-128"/>
              </a:rPr>
              <a:t>Equivalent to choosing value of Y that maximizes</a:t>
            </a:r>
            <a:br>
              <a:rPr lang="en-US" altLang="en-US" sz="2400" dirty="0">
                <a:ea typeface="ＭＳ Ｐゴシック" pitchFamily="34" charset="-128"/>
              </a:rPr>
            </a:br>
            <a:r>
              <a:rPr lang="en-US" altLang="en-US" sz="2400" dirty="0">
                <a:ea typeface="ＭＳ Ｐゴシック" pitchFamily="34" charset="-128"/>
              </a:rPr>
              <a:t>     	P(X</a:t>
            </a:r>
            <a:r>
              <a:rPr lang="en-US" altLang="en-US" sz="2400" baseline="-25000" dirty="0">
                <a:ea typeface="ＭＳ Ｐゴシック" pitchFamily="34" charset="-128"/>
              </a:rPr>
              <a:t>1</a:t>
            </a:r>
            <a:r>
              <a:rPr lang="en-US" altLang="en-US" sz="2400" dirty="0">
                <a:ea typeface="ＭＳ Ｐゴシック" pitchFamily="34" charset="-128"/>
              </a:rPr>
              <a:t>, X</a:t>
            </a:r>
            <a:r>
              <a:rPr lang="en-US" altLang="en-US" sz="2400" baseline="-25000" dirty="0">
                <a:ea typeface="ＭＳ Ｐゴシック" pitchFamily="34" charset="-128"/>
              </a:rPr>
              <a:t>2</a:t>
            </a:r>
            <a:r>
              <a:rPr lang="en-US" altLang="en-US" sz="2400" dirty="0">
                <a:ea typeface="ＭＳ Ｐゴシック" pitchFamily="34" charset="-128"/>
              </a:rPr>
              <a:t>, …, </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dirty="0" err="1">
                <a:ea typeface="ＭＳ Ｐゴシック" pitchFamily="34" charset="-128"/>
              </a:rPr>
              <a:t>|Y</a:t>
            </a:r>
            <a:r>
              <a:rPr lang="en-US" altLang="en-US" sz="2400" dirty="0">
                <a:ea typeface="ＭＳ Ｐゴシック" pitchFamily="34" charset="-128"/>
              </a:rPr>
              <a:t>) P(Y)</a:t>
            </a:r>
          </a:p>
          <a:p>
            <a:pPr lvl="1">
              <a:lnSpc>
                <a:spcPct val="90000"/>
              </a:lnSpc>
              <a:buFont typeface="Arial" panose="020B0604020202020204" pitchFamily="34" charset="0"/>
              <a:buNone/>
              <a:defRPr/>
            </a:pPr>
            <a:endParaRPr lang="en-US" altLang="en-US" sz="2400" dirty="0">
              <a:ea typeface="ＭＳ Ｐゴシック" pitchFamily="34" charset="-128"/>
            </a:endParaRPr>
          </a:p>
          <a:p>
            <a:pPr>
              <a:lnSpc>
                <a:spcPct val="90000"/>
              </a:lnSpc>
              <a:defRPr/>
            </a:pPr>
            <a:r>
              <a:rPr lang="en-US" altLang="en-US" sz="2400" dirty="0">
                <a:ea typeface="ＭＳ Ｐゴシック" pitchFamily="34" charset="-128"/>
              </a:rPr>
              <a:t>How to estimate P(X</a:t>
            </a:r>
            <a:r>
              <a:rPr lang="en-US" altLang="en-US" sz="2400" baseline="-25000" dirty="0">
                <a:ea typeface="ＭＳ Ｐゴシック" pitchFamily="34" charset="-128"/>
              </a:rPr>
              <a:t>1</a:t>
            </a:r>
            <a:r>
              <a:rPr lang="en-US" altLang="en-US" sz="2400" dirty="0">
                <a:ea typeface="ＭＳ Ｐゴシック" pitchFamily="34" charset="-128"/>
              </a:rPr>
              <a:t>, X</a:t>
            </a:r>
            <a:r>
              <a:rPr lang="en-US" altLang="en-US" sz="2400" baseline="-25000" dirty="0">
                <a:ea typeface="ＭＳ Ｐゴシック" pitchFamily="34" charset="-128"/>
              </a:rPr>
              <a:t>2</a:t>
            </a:r>
            <a:r>
              <a:rPr lang="en-US" altLang="en-US" sz="2400" dirty="0">
                <a:ea typeface="ＭＳ Ｐゴシック" pitchFamily="34" charset="-128"/>
              </a:rPr>
              <a:t>, …, </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baseline="-25000" dirty="0">
                <a:ea typeface="ＭＳ Ｐゴシック" pitchFamily="34" charset="-128"/>
              </a:rPr>
              <a:t> </a:t>
            </a:r>
            <a:r>
              <a:rPr lang="en-US" altLang="en-US" sz="2400" dirty="0">
                <a:ea typeface="ＭＳ Ｐゴシック" pitchFamily="34" charset="-128"/>
              </a:rPr>
              <a:t>| Y )?</a:t>
            </a:r>
          </a:p>
        </p:txBody>
      </p:sp>
      <p:graphicFrame>
        <p:nvGraphicFramePr>
          <p:cNvPr id="24579" name="Object 4"/>
          <p:cNvGraphicFramePr>
            <a:graphicFrameLocks noChangeAspect="1"/>
          </p:cNvGraphicFramePr>
          <p:nvPr/>
        </p:nvGraphicFramePr>
        <p:xfrm>
          <a:off x="2057400" y="2522538"/>
          <a:ext cx="6172200" cy="820737"/>
        </p:xfrm>
        <a:graphic>
          <a:graphicData uri="http://schemas.openxmlformats.org/presentationml/2006/ole">
            <mc:AlternateContent xmlns:mc="http://schemas.openxmlformats.org/markup-compatibility/2006">
              <mc:Choice xmlns:v="urn:schemas-microsoft-com:vml" Requires="v">
                <p:oleObj name="Equation" r:id="rId2" imgW="2717800" imgH="431800" progId="Equation.3">
                  <p:embed/>
                </p:oleObj>
              </mc:Choice>
              <mc:Fallback>
                <p:oleObj name="Equation" r:id="rId2" imgW="2717800" imgH="431800" progId="Equation.3">
                  <p:embed/>
                  <p:pic>
                    <p:nvPicPr>
                      <p:cNvPr id="2457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22538"/>
                        <a:ext cx="6172200" cy="820737"/>
                      </a:xfrm>
                      <a:prstGeom prst="rect">
                        <a:avLst/>
                      </a:prstGeom>
                      <a:noFill/>
                      <a:ln w="57150" cmpd="thickThin">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E5027D76-A467-9EA4-E71F-89E89F4C5DED}"/>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53566DF3-21A8-0320-FC9D-68D1E5C4100B}"/>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152400"/>
            <a:ext cx="7848600" cy="533400"/>
          </a:xfrm>
        </p:spPr>
        <p:txBody>
          <a:bodyPr/>
          <a:lstStyle/>
          <a:p>
            <a:pPr>
              <a:defRPr/>
            </a:pPr>
            <a:r>
              <a:rPr lang="en-US" dirty="0">
                <a:cs typeface="+mj-cs"/>
              </a:rPr>
              <a:t>Example Data</a:t>
            </a:r>
          </a:p>
        </p:txBody>
      </p:sp>
      <p:graphicFrame>
        <p:nvGraphicFramePr>
          <p:cNvPr id="23554" name="Object 5"/>
          <p:cNvGraphicFramePr>
            <a:graphicFrameLocks noChangeAspect="1"/>
          </p:cNvGraphicFramePr>
          <p:nvPr/>
        </p:nvGraphicFramePr>
        <p:xfrm>
          <a:off x="228600" y="2057400"/>
          <a:ext cx="2971800" cy="353695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3554" name="Object 5"/>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228600" y="20574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5" name="Object 4"/>
          <p:cNvGraphicFramePr>
            <a:graphicFrameLocks noChangeAspect="1"/>
          </p:cNvGraphicFramePr>
          <p:nvPr/>
        </p:nvGraphicFramePr>
        <p:xfrm>
          <a:off x="1981200" y="1447800"/>
          <a:ext cx="5227638" cy="374650"/>
        </p:xfrm>
        <a:graphic>
          <a:graphicData uri="http://schemas.openxmlformats.org/presentationml/2006/ole">
            <mc:AlternateContent xmlns:mc="http://schemas.openxmlformats.org/markup-compatibility/2006">
              <mc:Choice xmlns:v="urn:schemas-microsoft-com:vml" Requires="v">
                <p:oleObj name="Equation" r:id="rId4" imgW="2832100" imgH="203200" progId="Equation.3">
                  <p:embed/>
                </p:oleObj>
              </mc:Choice>
              <mc:Fallback>
                <p:oleObj name="Equation" r:id="rId4" imgW="2832100" imgH="203200" progId="Equation.3">
                  <p:embed/>
                  <p:pic>
                    <p:nvPicPr>
                      <p:cNvPr id="2355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solidFill>
                  <a:srgbClr val="FF0000"/>
                </a:solidFill>
              </a:rPr>
              <a:t>Given a Test Record:</a:t>
            </a:r>
          </a:p>
        </p:txBody>
      </p:sp>
      <p:sp>
        <p:nvSpPr>
          <p:cNvPr id="9" name="Rectangle 3"/>
          <p:cNvSpPr txBox="1">
            <a:spLocks noChangeArrowheads="1"/>
          </p:cNvSpPr>
          <p:nvPr/>
        </p:nvSpPr>
        <p:spPr bwMode="auto">
          <a:xfrm>
            <a:off x="2971800" y="2057400"/>
            <a:ext cx="5867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800100" indent="-34290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a:buFont typeface="Arial" panose="020B0604020202020204" pitchFamily="34" charset="0"/>
              <a:buChar char="•"/>
              <a:defRPr/>
            </a:pPr>
            <a:r>
              <a:rPr lang="en-US" altLang="en-US" sz="2400" b="0" dirty="0"/>
              <a:t>We need to estimate</a:t>
            </a:r>
          </a:p>
          <a:p>
            <a:pPr marL="457200" lvl="1" indent="0">
              <a:buNone/>
              <a:defRPr/>
            </a:pPr>
            <a:r>
              <a:rPr lang="en-US" altLang="en-US" sz="2200" b="0" dirty="0"/>
              <a:t>P(Evade = Yes | X) and P(Evade = No | X)</a:t>
            </a:r>
          </a:p>
          <a:p>
            <a:pPr lvl="1">
              <a:buFont typeface="Arial" charset="0"/>
              <a:buNone/>
              <a:defRPr/>
            </a:pPr>
            <a:endParaRPr lang="en-US" altLang="en-US" sz="2200" b="0" dirty="0"/>
          </a:p>
          <a:p>
            <a:pPr lvl="1">
              <a:buFont typeface="Arial" charset="0"/>
              <a:buNone/>
              <a:defRPr/>
            </a:pPr>
            <a:r>
              <a:rPr lang="en-US" altLang="en-US" sz="2200" b="0" dirty="0"/>
              <a:t>In the following we will replace </a:t>
            </a:r>
          </a:p>
          <a:p>
            <a:pPr lvl="1">
              <a:buFont typeface="Arial" charset="0"/>
              <a:buNone/>
              <a:defRPr/>
            </a:pPr>
            <a:r>
              <a:rPr lang="en-US" altLang="en-US" sz="2200" b="0" dirty="0"/>
              <a:t>	Evade = Yes by Yes, and </a:t>
            </a:r>
          </a:p>
          <a:p>
            <a:pPr lvl="1">
              <a:buFont typeface="Arial" charset="0"/>
              <a:buNone/>
              <a:defRPr/>
            </a:pPr>
            <a:r>
              <a:rPr lang="en-US" altLang="en-US" sz="2200" b="0" dirty="0"/>
              <a:t>	Evade = No by No</a:t>
            </a:r>
          </a:p>
          <a:p>
            <a:pPr>
              <a:lnSpc>
                <a:spcPct val="200000"/>
              </a:lnSpc>
              <a:buFont typeface="Arial" charset="0"/>
              <a:buNone/>
              <a:defRPr/>
            </a:pPr>
            <a:r>
              <a:rPr lang="en-US" altLang="en-US" sz="2400" dirty="0"/>
              <a:t>	</a:t>
            </a:r>
            <a:endParaRPr lang="en-US" altLang="en-US" sz="2400" b="0" dirty="0"/>
          </a:p>
        </p:txBody>
      </p:sp>
      <p:sp>
        <p:nvSpPr>
          <p:cNvPr id="2" name="Rectangle 1">
            <a:extLst>
              <a:ext uri="{FF2B5EF4-FFF2-40B4-BE49-F238E27FC236}">
                <a16:creationId xmlns:a16="http://schemas.microsoft.com/office/drawing/2014/main" id="{1EC0B8A7-409B-3ED9-731C-2576FAEC8C4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AA866503-8382-60CC-4B06-94559D488E7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716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152400"/>
            <a:ext cx="8229600" cy="533400"/>
          </a:xfrm>
        </p:spPr>
        <p:txBody>
          <a:bodyPr/>
          <a:lstStyle/>
          <a:p>
            <a:pPr>
              <a:defRPr/>
            </a:pPr>
            <a:r>
              <a:rPr lang="en-US" dirty="0">
                <a:cs typeface="+mj-cs"/>
              </a:rPr>
              <a:t>Example Data</a:t>
            </a:r>
          </a:p>
        </p:txBody>
      </p:sp>
      <p:graphicFrame>
        <p:nvGraphicFramePr>
          <p:cNvPr id="25602" name="Object 5"/>
          <p:cNvGraphicFramePr>
            <a:graphicFrameLocks noChangeAspect="1"/>
          </p:cNvGraphicFramePr>
          <p:nvPr/>
        </p:nvGraphicFramePr>
        <p:xfrm>
          <a:off x="228600" y="2057400"/>
          <a:ext cx="2971800" cy="353695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5602" name="Object 5"/>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228600" y="20574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4"/>
          <p:cNvGraphicFramePr>
            <a:graphicFrameLocks noChangeAspect="1"/>
          </p:cNvGraphicFramePr>
          <p:nvPr/>
        </p:nvGraphicFramePr>
        <p:xfrm>
          <a:off x="2057400" y="1447800"/>
          <a:ext cx="5227638" cy="374650"/>
        </p:xfrm>
        <a:graphic>
          <a:graphicData uri="http://schemas.openxmlformats.org/presentationml/2006/ole">
            <mc:AlternateContent xmlns:mc="http://schemas.openxmlformats.org/markup-compatibility/2006">
              <mc:Choice xmlns:v="urn:schemas-microsoft-com:vml" Requires="v">
                <p:oleObj name="Equation" r:id="rId4" imgW="2832100" imgH="203200" progId="Equation.3">
                  <p:embed/>
                </p:oleObj>
              </mc:Choice>
              <mc:Fallback>
                <p:oleObj name="Equation" r:id="rId4" imgW="2832100" imgH="203200" progId="Equation.3">
                  <p:embed/>
                  <p:pic>
                    <p:nvPicPr>
                      <p:cNvPr id="2560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solidFill>
                  <a:srgbClr val="FF0000"/>
                </a:solidFill>
              </a:rPr>
              <a:t>Given a Test Record:</a:t>
            </a:r>
          </a:p>
        </p:txBody>
      </p:sp>
      <p:sp>
        <p:nvSpPr>
          <p:cNvPr id="9" name="Rectangle 3"/>
          <p:cNvSpPr txBox="1">
            <a:spLocks noRot="1" noChangeAspect="1" noMove="1" noResize="1" noEditPoints="1" noAdjustHandles="1" noChangeArrowheads="1" noChangeShapeType="1" noTextEdit="1"/>
          </p:cNvSpPr>
          <p:nvPr/>
        </p:nvSpPr>
        <p:spPr bwMode="auto">
          <a:xfrm>
            <a:off x="2971800" y="2057400"/>
            <a:ext cx="6172200" cy="5105400"/>
          </a:xfrm>
          <a:prstGeom prst="rect">
            <a:avLst/>
          </a:prstGeom>
          <a:blipFill rotWithShape="1">
            <a:blip r:embed="rId6"/>
            <a:stretch>
              <a:fillRect l="-692"/>
            </a:stretch>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noFill/>
              </a:rPr>
              <a:t> </a:t>
            </a:r>
          </a:p>
        </p:txBody>
      </p:sp>
      <p:sp>
        <p:nvSpPr>
          <p:cNvPr id="2" name="Rectangle 1">
            <a:extLst>
              <a:ext uri="{FF2B5EF4-FFF2-40B4-BE49-F238E27FC236}">
                <a16:creationId xmlns:a16="http://schemas.microsoft.com/office/drawing/2014/main" id="{AC643E67-6D21-CAC5-37C0-FF29EB58D80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9151FFE9-200F-9F77-7451-4334B911DB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14400" y="152400"/>
            <a:ext cx="7747000" cy="533400"/>
          </a:xfrm>
        </p:spPr>
        <p:txBody>
          <a:bodyPr/>
          <a:lstStyle/>
          <a:p>
            <a:pPr>
              <a:defRPr/>
            </a:pPr>
            <a:r>
              <a:rPr lang="en-US" dirty="0">
                <a:cs typeface="+mj-cs"/>
              </a:rPr>
              <a:t>Conditional Independence</a:t>
            </a:r>
          </a:p>
        </p:txBody>
      </p:sp>
      <p:sp>
        <p:nvSpPr>
          <p:cNvPr id="11267" name="Rectangle 3"/>
          <p:cNvSpPr>
            <a:spLocks noGrp="1" noChangeArrowheads="1"/>
          </p:cNvSpPr>
          <p:nvPr>
            <p:ph type="body" idx="1"/>
          </p:nvPr>
        </p:nvSpPr>
        <p:spPr/>
        <p:txBody>
          <a:bodyPr/>
          <a:lstStyle/>
          <a:p>
            <a:pPr>
              <a:defRPr/>
            </a:pPr>
            <a:r>
              <a:rPr lang="en-US" b="1" dirty="0">
                <a:cs typeface="+mn-cs"/>
              </a:rPr>
              <a:t>X</a:t>
            </a:r>
            <a:r>
              <a:rPr lang="en-US" dirty="0">
                <a:cs typeface="+mn-cs"/>
              </a:rPr>
              <a:t> and </a:t>
            </a:r>
            <a:r>
              <a:rPr lang="en-US" b="1" dirty="0">
                <a:cs typeface="+mn-cs"/>
              </a:rPr>
              <a:t>Y</a:t>
            </a:r>
            <a:r>
              <a:rPr lang="en-US" dirty="0">
                <a:cs typeface="+mn-cs"/>
              </a:rPr>
              <a:t> are conditionally independent given </a:t>
            </a:r>
            <a:r>
              <a:rPr lang="en-US" b="1" dirty="0">
                <a:cs typeface="+mn-cs"/>
              </a:rPr>
              <a:t>Z</a:t>
            </a:r>
            <a:r>
              <a:rPr lang="en-US" dirty="0">
                <a:cs typeface="+mn-cs"/>
              </a:rPr>
              <a:t> if P(</a:t>
            </a:r>
            <a:r>
              <a:rPr lang="en-US" b="1" dirty="0">
                <a:cs typeface="+mn-cs"/>
              </a:rPr>
              <a:t>X</a:t>
            </a:r>
            <a:r>
              <a:rPr lang="en-US" dirty="0">
                <a:cs typeface="+mn-cs"/>
              </a:rPr>
              <a:t>|</a:t>
            </a:r>
            <a:r>
              <a:rPr lang="en-US" b="1" dirty="0">
                <a:cs typeface="+mn-cs"/>
              </a:rPr>
              <a:t>YZ</a:t>
            </a:r>
            <a:r>
              <a:rPr lang="en-US" dirty="0">
                <a:cs typeface="+mn-cs"/>
              </a:rPr>
              <a:t>) = P(</a:t>
            </a:r>
            <a:r>
              <a:rPr lang="en-US" b="1" dirty="0">
                <a:cs typeface="+mn-cs"/>
              </a:rPr>
              <a:t>X</a:t>
            </a:r>
            <a:r>
              <a:rPr lang="en-US" dirty="0">
                <a:cs typeface="+mn-cs"/>
              </a:rPr>
              <a:t>|</a:t>
            </a:r>
            <a:r>
              <a:rPr lang="en-US" b="1" dirty="0">
                <a:cs typeface="+mn-cs"/>
              </a:rPr>
              <a:t>Z</a:t>
            </a:r>
            <a:r>
              <a:rPr lang="en-US" dirty="0">
                <a:cs typeface="+mn-cs"/>
              </a:rPr>
              <a:t>)</a:t>
            </a:r>
          </a:p>
          <a:p>
            <a:pPr>
              <a:defRPr/>
            </a:pPr>
            <a:endParaRPr lang="en-US" dirty="0">
              <a:cs typeface="+mn-cs"/>
            </a:endParaRPr>
          </a:p>
          <a:p>
            <a:pPr>
              <a:defRPr/>
            </a:pPr>
            <a:endParaRPr lang="en-US" dirty="0">
              <a:cs typeface="+mn-cs"/>
            </a:endParaRPr>
          </a:p>
          <a:p>
            <a:pPr>
              <a:defRPr/>
            </a:pPr>
            <a:r>
              <a:rPr lang="en-US" dirty="0">
                <a:cs typeface="+mn-cs"/>
              </a:rPr>
              <a:t>Example: Arm length and reading skills </a:t>
            </a:r>
          </a:p>
          <a:p>
            <a:pPr lvl="1">
              <a:buFont typeface="Arial" charset="0"/>
              <a:buChar char="–"/>
              <a:defRPr/>
            </a:pPr>
            <a:r>
              <a:rPr lang="en-US" dirty="0"/>
              <a:t>Young child has shorter arm length and limited reading skills, compared to adults</a:t>
            </a:r>
          </a:p>
          <a:p>
            <a:pPr lvl="1">
              <a:buFont typeface="Arial" charset="0"/>
              <a:buChar char="–"/>
              <a:defRPr/>
            </a:pPr>
            <a:r>
              <a:rPr lang="en-US" dirty="0"/>
              <a:t>If age is fixed, no apparent relationship between arm length and reading skills</a:t>
            </a:r>
          </a:p>
          <a:p>
            <a:pPr lvl="1">
              <a:buFont typeface="Arial" charset="0"/>
              <a:buChar char="–"/>
              <a:defRPr/>
            </a:pPr>
            <a:r>
              <a:rPr lang="en-US" dirty="0"/>
              <a:t>Arm length and reading skills are conditionally independent given age</a:t>
            </a:r>
          </a:p>
        </p:txBody>
      </p:sp>
      <p:sp>
        <p:nvSpPr>
          <p:cNvPr id="2" name="Rectangle 1">
            <a:extLst>
              <a:ext uri="{FF2B5EF4-FFF2-40B4-BE49-F238E27FC236}">
                <a16:creationId xmlns:a16="http://schemas.microsoft.com/office/drawing/2014/main" id="{1F4818BC-868F-71D3-81DD-15F3EA8B1F1E}"/>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E2245E9-10F1-A61F-634E-FE003FE10B4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3505200" cy="92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656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14400" y="152400"/>
            <a:ext cx="7747000" cy="533400"/>
          </a:xfrm>
        </p:spPr>
        <p:txBody>
          <a:bodyPr/>
          <a:lstStyle/>
          <a:p>
            <a:pPr>
              <a:defRPr/>
            </a:pPr>
            <a:r>
              <a:rPr lang="en-US" altLang="en-US" dirty="0">
                <a:ea typeface="ＭＳ Ｐゴシック" pitchFamily="34" charset="-128"/>
              </a:rPr>
              <a:t>Naïve Bayes Classifier</a:t>
            </a:r>
          </a:p>
        </p:txBody>
      </p:sp>
      <p:sp>
        <p:nvSpPr>
          <p:cNvPr id="10243" name="Rectangle 3"/>
          <p:cNvSpPr>
            <a:spLocks noGrp="1" noChangeArrowheads="1"/>
          </p:cNvSpPr>
          <p:nvPr>
            <p:ph type="body" idx="1"/>
          </p:nvPr>
        </p:nvSpPr>
        <p:spPr/>
        <p:txBody>
          <a:bodyPr/>
          <a:lstStyle/>
          <a:p>
            <a:r>
              <a:rPr lang="en-US" sz="2400" dirty="0"/>
              <a:t>A </a:t>
            </a:r>
            <a:r>
              <a:rPr lang="en-US" sz="2400" dirty="0" err="1"/>
              <a:t>na¨ıve</a:t>
            </a:r>
            <a:r>
              <a:rPr lang="en-US" sz="2400" dirty="0"/>
              <a:t> Bayes classifier estimates the class-conditional probability by </a:t>
            </a:r>
            <a:r>
              <a:rPr lang="en-US" sz="2400" b="1" dirty="0"/>
              <a:t>assuming that the attributes are conditionally independent, given the class label </a:t>
            </a:r>
            <a:r>
              <a:rPr lang="en-US" sz="2400" b="1" i="1" dirty="0"/>
              <a:t>y</a:t>
            </a:r>
            <a:r>
              <a:rPr lang="en-US" sz="2400" dirty="0"/>
              <a:t>. </a:t>
            </a:r>
          </a:p>
          <a:p>
            <a:r>
              <a:rPr lang="en-US" sz="2400" dirty="0"/>
              <a:t>Conditional independence assumption can be formally stated as follows:</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804FAAFC-1C5D-6504-F87B-4E0CA4AFDF0D}"/>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868F320-CF4C-2ED3-66CC-1DF656C26E2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23" y="3271381"/>
            <a:ext cx="6321553" cy="14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800" y="4876800"/>
            <a:ext cx="7620000" cy="830997"/>
          </a:xfrm>
          <a:prstGeom prst="rect">
            <a:avLst/>
          </a:prstGeom>
        </p:spPr>
        <p:txBody>
          <a:bodyPr wrap="square">
            <a:spAutoFit/>
          </a:bodyPr>
          <a:lstStyle/>
          <a:p>
            <a:pPr>
              <a:spcBef>
                <a:spcPct val="10000"/>
              </a:spcBef>
              <a:spcAft>
                <a:spcPts val="400"/>
              </a:spcAft>
              <a:buClr>
                <a:srgbClr val="0C7B9C"/>
              </a:buClr>
              <a:buSzPct val="75000"/>
            </a:pPr>
            <a:r>
              <a:rPr lang="en-US" sz="2400" dirty="0">
                <a:solidFill>
                  <a:srgbClr val="0B0B83"/>
                </a:solidFill>
                <a:latin typeface="Times New Roman" panose="02020603050405020304" pitchFamily="18" charset="0"/>
                <a:cs typeface="Times New Roman" panose="02020603050405020304" pitchFamily="18" charset="0"/>
              </a:rPr>
              <a:t>where each attribute set X = {X</a:t>
            </a:r>
            <a:r>
              <a:rPr lang="en-US" sz="2400" baseline="-25000" dirty="0">
                <a:solidFill>
                  <a:srgbClr val="0B0B83"/>
                </a:solidFill>
                <a:latin typeface="Times New Roman" panose="02020603050405020304" pitchFamily="18" charset="0"/>
                <a:cs typeface="Times New Roman" panose="02020603050405020304" pitchFamily="18" charset="0"/>
              </a:rPr>
              <a:t>1</a:t>
            </a:r>
            <a:r>
              <a:rPr lang="en-US" sz="2400" dirty="0">
                <a:solidFill>
                  <a:srgbClr val="0B0B83"/>
                </a:solidFill>
                <a:latin typeface="Times New Roman" panose="02020603050405020304" pitchFamily="18" charset="0"/>
                <a:cs typeface="Times New Roman" panose="02020603050405020304" pitchFamily="18" charset="0"/>
              </a:rPr>
              <a:t>,X</a:t>
            </a:r>
            <a:r>
              <a:rPr lang="en-US" sz="2400" baseline="-25000" dirty="0">
                <a:solidFill>
                  <a:srgbClr val="0B0B83"/>
                </a:solidFill>
                <a:latin typeface="Times New Roman" panose="02020603050405020304" pitchFamily="18" charset="0"/>
                <a:cs typeface="Times New Roman" panose="02020603050405020304" pitchFamily="18" charset="0"/>
              </a:rPr>
              <a:t>2</a:t>
            </a:r>
            <a:r>
              <a:rPr lang="en-US" sz="2400" dirty="0">
                <a:solidFill>
                  <a:srgbClr val="0B0B83"/>
                </a:solidFill>
                <a:latin typeface="Times New Roman" panose="02020603050405020304" pitchFamily="18" charset="0"/>
                <a:cs typeface="Times New Roman" panose="02020603050405020304" pitchFamily="18" charset="0"/>
              </a:rPr>
              <a:t>, . . . , </a:t>
            </a:r>
            <a:r>
              <a:rPr lang="en-US" sz="2400" dirty="0" err="1">
                <a:solidFill>
                  <a:srgbClr val="0B0B83"/>
                </a:solidFill>
                <a:latin typeface="Times New Roman" panose="02020603050405020304" pitchFamily="18" charset="0"/>
                <a:cs typeface="Times New Roman" panose="02020603050405020304" pitchFamily="18" charset="0"/>
              </a:rPr>
              <a:t>X</a:t>
            </a:r>
            <a:r>
              <a:rPr lang="en-US" sz="2400" baseline="-25000" dirty="0" err="1">
                <a:solidFill>
                  <a:srgbClr val="0B0B83"/>
                </a:solidFill>
                <a:latin typeface="Times New Roman" panose="02020603050405020304" pitchFamily="18" charset="0"/>
                <a:cs typeface="Times New Roman" panose="02020603050405020304" pitchFamily="18" charset="0"/>
              </a:rPr>
              <a:t>d</a:t>
            </a:r>
            <a:r>
              <a:rPr lang="en-US" sz="2400" dirty="0">
                <a:solidFill>
                  <a:srgbClr val="0B0B83"/>
                </a:solidFill>
                <a:latin typeface="Times New Roman" panose="02020603050405020304" pitchFamily="18" charset="0"/>
                <a:cs typeface="Times New Roman" panose="02020603050405020304" pitchFamily="18" charset="0"/>
              </a:rPr>
              <a:t>} consists of d attributes</a:t>
            </a:r>
            <a:endParaRPr lang="en-IN" sz="240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60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152400"/>
            <a:ext cx="7594600" cy="533400"/>
          </a:xfrm>
        </p:spPr>
        <p:txBody>
          <a:bodyPr/>
          <a:lstStyle/>
          <a:p>
            <a:r>
              <a:rPr lang="en-US" altLang="en-US" dirty="0"/>
              <a:t>Nearest Neighbor Classifiers</a:t>
            </a:r>
          </a:p>
        </p:txBody>
      </p:sp>
      <p:sp>
        <p:nvSpPr>
          <p:cNvPr id="38915" name="Rectangle 3"/>
          <p:cNvSpPr>
            <a:spLocks noGrp="1" noChangeArrowheads="1"/>
          </p:cNvSpPr>
          <p:nvPr>
            <p:ph type="body" idx="1"/>
          </p:nvPr>
        </p:nvSpPr>
        <p:spPr/>
        <p:txBody>
          <a:bodyPr/>
          <a:lstStyle/>
          <a:p>
            <a:r>
              <a:rPr lang="en-US" altLang="en-US" sz="2400" dirty="0"/>
              <a:t>Basic idea:</a:t>
            </a:r>
          </a:p>
          <a:p>
            <a:pPr lvl="1"/>
            <a:r>
              <a:rPr lang="en-US" altLang="en-US" sz="2400" dirty="0"/>
              <a:t>If it walks like a duck, quacks like a duck, then it’s probably a duck</a:t>
            </a:r>
          </a:p>
        </p:txBody>
      </p:sp>
      <p:grpSp>
        <p:nvGrpSpPr>
          <p:cNvPr id="2" name="Group 4"/>
          <p:cNvGrpSpPr>
            <a:grpSpLocks/>
          </p:cNvGrpSpPr>
          <p:nvPr/>
        </p:nvGrpSpPr>
        <p:grpSpPr bwMode="auto">
          <a:xfrm>
            <a:off x="304800" y="2819400"/>
            <a:ext cx="8229600" cy="3429000"/>
            <a:chOff x="192" y="1776"/>
            <a:chExt cx="5184" cy="2160"/>
          </a:xfrm>
        </p:grpSpPr>
        <p:pic>
          <p:nvPicPr>
            <p:cNvPr id="38930" name="Picture 5" descr="j03458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6" y="2160"/>
              <a:ext cx="52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6" descr="j023958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 y="2640"/>
              <a:ext cx="72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7" descr="j035038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968"/>
              <a:ext cx="44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8" descr="j03306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2" y="2976"/>
              <a:ext cx="373"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4" name="Picture 9" descr="j03503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8" y="3168"/>
              <a:ext cx="62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5" name="Picture 10" descr="j03503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6" y="2448"/>
              <a:ext cx="720"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6" name="Oval 11"/>
            <p:cNvSpPr>
              <a:spLocks noChangeArrowheads="1"/>
            </p:cNvSpPr>
            <p:nvPr/>
          </p:nvSpPr>
          <p:spPr bwMode="auto">
            <a:xfrm>
              <a:off x="816" y="1776"/>
              <a:ext cx="2544" cy="2160"/>
            </a:xfrm>
            <a:prstGeom prst="ellipse">
              <a:avLst/>
            </a:pr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8937" name="Text Box 12"/>
            <p:cNvSpPr txBox="1">
              <a:spLocks noChangeArrowheads="1"/>
            </p:cNvSpPr>
            <p:nvPr/>
          </p:nvSpPr>
          <p:spPr bwMode="auto">
            <a:xfrm>
              <a:off x="192" y="3312"/>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Training Records</a:t>
              </a:r>
            </a:p>
          </p:txBody>
        </p:sp>
        <p:sp>
          <p:nvSpPr>
            <p:cNvPr id="38938" name="Text Box 13"/>
            <p:cNvSpPr txBox="1">
              <a:spLocks noChangeArrowheads="1"/>
            </p:cNvSpPr>
            <p:nvPr/>
          </p:nvSpPr>
          <p:spPr bwMode="auto">
            <a:xfrm>
              <a:off x="4512" y="2064"/>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a:spcBef>
                  <a:spcPct val="50000"/>
                </a:spcBef>
              </a:pPr>
              <a:r>
                <a:rPr lang="en-US" altLang="en-US" sz="1800"/>
                <a:t>Test Record</a:t>
              </a:r>
            </a:p>
          </p:txBody>
        </p:sp>
      </p:grpSp>
      <p:grpSp>
        <p:nvGrpSpPr>
          <p:cNvPr id="3" name="Group 14"/>
          <p:cNvGrpSpPr>
            <a:grpSpLocks/>
          </p:cNvGrpSpPr>
          <p:nvPr/>
        </p:nvGrpSpPr>
        <p:grpSpPr bwMode="auto">
          <a:xfrm>
            <a:off x="2667000" y="3048000"/>
            <a:ext cx="4572000" cy="2286000"/>
            <a:chOff x="1680" y="1920"/>
            <a:chExt cx="2880" cy="1440"/>
          </a:xfrm>
        </p:grpSpPr>
        <p:sp>
          <p:nvSpPr>
            <p:cNvPr id="38923" name="Text Box 15"/>
            <p:cNvSpPr txBox="1">
              <a:spLocks noChangeArrowheads="1"/>
            </p:cNvSpPr>
            <p:nvPr/>
          </p:nvSpPr>
          <p:spPr bwMode="auto">
            <a:xfrm>
              <a:off x="3312" y="1920"/>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Compute Distance</a:t>
              </a:r>
            </a:p>
          </p:txBody>
        </p:sp>
        <p:grpSp>
          <p:nvGrpSpPr>
            <p:cNvPr id="38924" name="Group 16"/>
            <p:cNvGrpSpPr>
              <a:grpSpLocks/>
            </p:cNvGrpSpPr>
            <p:nvPr/>
          </p:nvGrpSpPr>
          <p:grpSpPr bwMode="auto">
            <a:xfrm>
              <a:off x="1680" y="2256"/>
              <a:ext cx="2880" cy="1104"/>
              <a:chOff x="1680" y="2256"/>
              <a:chExt cx="2880" cy="1104"/>
            </a:xfrm>
          </p:grpSpPr>
          <p:sp>
            <p:nvSpPr>
              <p:cNvPr id="38925" name="Line 17"/>
              <p:cNvSpPr>
                <a:spLocks noChangeShapeType="1"/>
              </p:cNvSpPr>
              <p:nvPr/>
            </p:nvSpPr>
            <p:spPr bwMode="auto">
              <a:xfrm>
                <a:off x="2832" y="2256"/>
                <a:ext cx="168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6" name="Line 18"/>
              <p:cNvSpPr>
                <a:spLocks noChangeShapeType="1"/>
              </p:cNvSpPr>
              <p:nvPr/>
            </p:nvSpPr>
            <p:spPr bwMode="auto">
              <a:xfrm>
                <a:off x="2544" y="2880"/>
                <a:ext cx="2016"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7" name="Line 19"/>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8" name="Line 20"/>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9" name="Line 21"/>
              <p:cNvSpPr>
                <a:spLocks noChangeShapeType="1"/>
              </p:cNvSpPr>
              <p:nvPr/>
            </p:nvSpPr>
            <p:spPr bwMode="auto">
              <a:xfrm>
                <a:off x="1920" y="2352"/>
                <a:ext cx="254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5" name="Group 22"/>
          <p:cNvGrpSpPr>
            <a:grpSpLocks/>
          </p:cNvGrpSpPr>
          <p:nvPr/>
        </p:nvGrpSpPr>
        <p:grpSpPr bwMode="auto">
          <a:xfrm>
            <a:off x="4038600" y="4572000"/>
            <a:ext cx="3352800" cy="1327150"/>
            <a:chOff x="2544" y="2880"/>
            <a:chExt cx="2112" cy="836"/>
          </a:xfrm>
        </p:grpSpPr>
        <p:sp>
          <p:nvSpPr>
            <p:cNvPr id="38919" name="Text Box 23"/>
            <p:cNvSpPr txBox="1">
              <a:spLocks noChangeArrowheads="1"/>
            </p:cNvSpPr>
            <p:nvPr/>
          </p:nvSpPr>
          <p:spPr bwMode="auto">
            <a:xfrm>
              <a:off x="3264" y="3312"/>
              <a:ext cx="13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Choose k of the “nearest” records</a:t>
              </a:r>
            </a:p>
          </p:txBody>
        </p:sp>
        <p:grpSp>
          <p:nvGrpSpPr>
            <p:cNvPr id="38920" name="Group 24"/>
            <p:cNvGrpSpPr>
              <a:grpSpLocks/>
            </p:cNvGrpSpPr>
            <p:nvPr/>
          </p:nvGrpSpPr>
          <p:grpSpPr bwMode="auto">
            <a:xfrm>
              <a:off x="2544" y="2880"/>
              <a:ext cx="2016" cy="480"/>
              <a:chOff x="2544" y="2880"/>
              <a:chExt cx="2016" cy="480"/>
            </a:xfrm>
          </p:grpSpPr>
          <p:sp>
            <p:nvSpPr>
              <p:cNvPr id="38921" name="Line 25"/>
              <p:cNvSpPr>
                <a:spLocks noChangeShapeType="1"/>
              </p:cNvSpPr>
              <p:nvPr/>
            </p:nvSpPr>
            <p:spPr bwMode="auto">
              <a:xfrm>
                <a:off x="2544" y="2880"/>
                <a:ext cx="2016" cy="4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2" name="Line 26"/>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4" name="Rectangle 3">
            <a:extLst>
              <a:ext uri="{FF2B5EF4-FFF2-40B4-BE49-F238E27FC236}">
                <a16:creationId xmlns:a16="http://schemas.microsoft.com/office/drawing/2014/main" id="{3263CAE3-4141-65FA-642B-0F8CA414E11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EF63E9CE-A780-FDC2-2058-3B47109A19D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14400" y="152400"/>
            <a:ext cx="7747000" cy="533400"/>
          </a:xfrm>
        </p:spPr>
        <p:txBody>
          <a:bodyPr/>
          <a:lstStyle/>
          <a:p>
            <a:pPr>
              <a:defRPr/>
            </a:pPr>
            <a:r>
              <a:rPr lang="en-US" altLang="en-US" dirty="0">
                <a:ea typeface="ＭＳ Ｐゴシック" pitchFamily="34" charset="-128"/>
              </a:rPr>
              <a:t>Naïve Bayes Classifier</a:t>
            </a:r>
          </a:p>
        </p:txBody>
      </p:sp>
      <p:sp>
        <p:nvSpPr>
          <p:cNvPr id="10243" name="Rectangle 3"/>
          <p:cNvSpPr>
            <a:spLocks noGrp="1" noChangeArrowheads="1"/>
          </p:cNvSpPr>
          <p:nvPr>
            <p:ph type="body" idx="1"/>
          </p:nvPr>
        </p:nvSpPr>
        <p:spPr/>
        <p:txBody>
          <a:bodyPr/>
          <a:lstStyle/>
          <a:p>
            <a:pPr>
              <a:defRPr/>
            </a:pPr>
            <a:r>
              <a:rPr lang="en-US" altLang="en-US" sz="2400" dirty="0">
                <a:ea typeface="ＭＳ Ｐゴシック" pitchFamily="34" charset="-128"/>
              </a:rPr>
              <a:t>Assume independence among attributes X</a:t>
            </a:r>
            <a:r>
              <a:rPr lang="en-US" altLang="en-US" baseline="-25000" dirty="0">
                <a:ea typeface="ＭＳ Ｐゴシック" pitchFamily="34" charset="-128"/>
              </a:rPr>
              <a:t>i</a:t>
            </a:r>
            <a:r>
              <a:rPr lang="en-US" altLang="en-US" sz="2400" dirty="0">
                <a:ea typeface="ＭＳ Ｐゴシック" pitchFamily="34" charset="-128"/>
              </a:rPr>
              <a:t> when class is given:    </a:t>
            </a:r>
          </a:p>
          <a:p>
            <a:pPr lvl="1">
              <a:defRPr/>
            </a:pPr>
            <a:r>
              <a:rPr lang="en-US" altLang="en-US" sz="2400" dirty="0">
                <a:ea typeface="ＭＳ Ｐゴシック" pitchFamily="34" charset="-128"/>
              </a:rPr>
              <a:t>P(X</a:t>
            </a:r>
            <a:r>
              <a:rPr lang="en-US" altLang="en-US" sz="2400" baseline="-25000" dirty="0">
                <a:ea typeface="ＭＳ Ｐゴシック" pitchFamily="34" charset="-128"/>
              </a:rPr>
              <a:t>1</a:t>
            </a:r>
            <a:r>
              <a:rPr lang="en-US" altLang="en-US" sz="2400" dirty="0">
                <a:ea typeface="ＭＳ Ｐゴシック" pitchFamily="34" charset="-128"/>
              </a:rPr>
              <a:t>, X</a:t>
            </a:r>
            <a:r>
              <a:rPr lang="en-US" altLang="en-US" sz="2400" baseline="-25000" dirty="0">
                <a:ea typeface="ＭＳ Ｐゴシック" pitchFamily="34" charset="-128"/>
              </a:rPr>
              <a:t>2</a:t>
            </a:r>
            <a:r>
              <a:rPr lang="en-US" altLang="en-US" sz="2400" dirty="0">
                <a:ea typeface="ＭＳ Ｐゴシック" pitchFamily="34" charset="-128"/>
              </a:rPr>
              <a:t>, …, </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baseline="-25000" dirty="0">
                <a:ea typeface="ＭＳ Ｐゴシック" pitchFamily="34" charset="-128"/>
              </a:rPr>
              <a:t> </a:t>
            </a:r>
            <a:r>
              <a:rPr lang="en-US" altLang="en-US" sz="2400" dirty="0">
                <a:ea typeface="ＭＳ Ｐゴシック" pitchFamily="34" charset="-128"/>
              </a:rPr>
              <a:t>|</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 P(X</a:t>
            </a:r>
            <a:r>
              <a:rPr lang="en-US" altLang="en-US" sz="2400" baseline="-25000" dirty="0">
                <a:ea typeface="ＭＳ Ｐゴシック" pitchFamily="34" charset="-128"/>
              </a:rPr>
              <a:t>1</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P(X</a:t>
            </a:r>
            <a:r>
              <a:rPr lang="en-US" altLang="en-US" sz="2400" baseline="-25000" dirty="0">
                <a:ea typeface="ＭＳ Ｐゴシック" pitchFamily="34" charset="-128"/>
              </a:rPr>
              <a:t>2</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P(</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a:t>
            </a:r>
          </a:p>
          <a:p>
            <a:pPr lvl="1">
              <a:buFont typeface="Arial" panose="020B0604020202020204" pitchFamily="34" charset="0"/>
              <a:buNone/>
              <a:defRPr/>
            </a:pPr>
            <a:r>
              <a:rPr lang="en-US" altLang="en-US" sz="2400" dirty="0">
                <a:ea typeface="ＭＳ Ｐゴシック" pitchFamily="34" charset="-128"/>
              </a:rPr>
              <a:t> </a:t>
            </a:r>
          </a:p>
          <a:p>
            <a:pPr lvl="1">
              <a:defRPr/>
            </a:pPr>
            <a:r>
              <a:rPr lang="en-US" altLang="en-US" sz="2400" dirty="0">
                <a:ea typeface="ＭＳ Ｐゴシック" pitchFamily="34" charset="-128"/>
              </a:rPr>
              <a:t>Now we can estimate P(X</a:t>
            </a:r>
            <a:r>
              <a:rPr lang="en-US" altLang="en-US" baseline="-25000" dirty="0">
                <a:ea typeface="ＭＳ Ｐゴシック" pitchFamily="34" charset="-128"/>
              </a:rPr>
              <a:t>i</a:t>
            </a:r>
            <a:r>
              <a:rPr lang="en-US" altLang="en-US" sz="2400" dirty="0">
                <a:ea typeface="ＭＳ Ｐゴシック" pitchFamily="34" charset="-128"/>
              </a:rPr>
              <a:t>| </a:t>
            </a:r>
            <a:r>
              <a:rPr lang="en-US" altLang="en-US" sz="2400" dirty="0" err="1">
                <a:ea typeface="ＭＳ Ｐゴシック" pitchFamily="34" charset="-128"/>
              </a:rPr>
              <a:t>Y</a:t>
            </a:r>
            <a:r>
              <a:rPr lang="en-US" altLang="en-US" baseline="-25000" dirty="0" err="1">
                <a:ea typeface="ＭＳ Ｐゴシック" pitchFamily="34" charset="-128"/>
              </a:rPr>
              <a:t>j</a:t>
            </a:r>
            <a:r>
              <a:rPr lang="en-US" altLang="en-US" sz="2400" dirty="0">
                <a:ea typeface="ＭＳ Ｐゴシック" pitchFamily="34" charset="-128"/>
              </a:rPr>
              <a:t>) for all X</a:t>
            </a:r>
            <a:r>
              <a:rPr lang="en-US" altLang="en-US" baseline="-25000" dirty="0">
                <a:ea typeface="ＭＳ Ｐゴシック" pitchFamily="34" charset="-128"/>
              </a:rPr>
              <a:t>i</a:t>
            </a:r>
            <a:r>
              <a:rPr lang="en-US" altLang="en-US" sz="2400" dirty="0">
                <a:ea typeface="ＭＳ Ｐゴシック" pitchFamily="34" charset="-128"/>
              </a:rPr>
              <a:t> and </a:t>
            </a:r>
            <a:r>
              <a:rPr lang="en-US" altLang="en-US" sz="2400" dirty="0" err="1">
                <a:ea typeface="ＭＳ Ｐゴシック" pitchFamily="34" charset="-128"/>
              </a:rPr>
              <a:t>Y</a:t>
            </a:r>
            <a:r>
              <a:rPr lang="en-US" altLang="en-US" baseline="-25000" dirty="0" err="1">
                <a:ea typeface="ＭＳ Ｐゴシック" pitchFamily="34" charset="-128"/>
              </a:rPr>
              <a:t>j</a:t>
            </a:r>
            <a:r>
              <a:rPr lang="en-US" altLang="en-US" sz="2400" dirty="0">
                <a:ea typeface="ＭＳ Ｐゴシック" pitchFamily="34" charset="-128"/>
              </a:rPr>
              <a:t> combinations from the training data</a:t>
            </a:r>
          </a:p>
          <a:p>
            <a:r>
              <a:rPr lang="en-US" sz="2400" dirty="0">
                <a:ea typeface="ＭＳ Ｐゴシック" pitchFamily="34" charset="-128"/>
              </a:rPr>
              <a:t>To classify a test record, the </a:t>
            </a:r>
            <a:r>
              <a:rPr lang="en-US" sz="2400" dirty="0" err="1">
                <a:ea typeface="ＭＳ Ｐゴシック" pitchFamily="34" charset="-128"/>
              </a:rPr>
              <a:t>na¨ıve</a:t>
            </a:r>
            <a:r>
              <a:rPr lang="en-US" sz="2400" dirty="0">
                <a:ea typeface="ＭＳ Ｐゴシック" pitchFamily="34" charset="-128"/>
              </a:rPr>
              <a:t> Bayes classifier computes the posterior  probability for each class Y :</a:t>
            </a:r>
          </a:p>
          <a:p>
            <a:endParaRPr lang="en-US" altLang="en-US" sz="2400" dirty="0">
              <a:ea typeface="ＭＳ Ｐゴシック" pitchFamily="34" charset="-128"/>
            </a:endParaRPr>
          </a:p>
          <a:p>
            <a:endParaRPr lang="en-US" altLang="en-US" sz="2400" dirty="0">
              <a:ea typeface="ＭＳ Ｐゴシック" pitchFamily="34" charset="-128"/>
            </a:endParaRPr>
          </a:p>
          <a:p>
            <a:pPr lvl="1">
              <a:defRPr/>
            </a:pPr>
            <a:endParaRPr lang="en-US" altLang="en-US" sz="2400" dirty="0">
              <a:ea typeface="ＭＳ Ｐゴシック" pitchFamily="34" charset="-128"/>
            </a:endParaRPr>
          </a:p>
          <a:p>
            <a:pPr lvl="1">
              <a:defRPr/>
            </a:pPr>
            <a:r>
              <a:rPr lang="en-US" altLang="en-US" sz="2400" dirty="0">
                <a:ea typeface="ＭＳ Ｐゴシック" pitchFamily="34" charset="-128"/>
              </a:rPr>
              <a:t>New point is classified to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if  P(</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a:t>
            </a:r>
            <a:r>
              <a:rPr lang="en-US" altLang="en-US" sz="2400" dirty="0">
                <a:ea typeface="ＭＳ Ｐゴシック" pitchFamily="34" charset="-128"/>
                <a:sym typeface="Symbol" pitchFamily="18" charset="2"/>
              </a:rPr>
              <a:t></a:t>
            </a:r>
            <a:r>
              <a:rPr lang="en-US" altLang="en-US" sz="2400" dirty="0">
                <a:ea typeface="ＭＳ Ｐゴシック" pitchFamily="34" charset="-128"/>
              </a:rPr>
              <a:t> P(X</a:t>
            </a:r>
            <a:r>
              <a:rPr lang="en-US" altLang="en-US" sz="2400" baseline="-25000" dirty="0">
                <a:ea typeface="ＭＳ Ｐゴシック" pitchFamily="34" charset="-128"/>
              </a:rPr>
              <a:t>i</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is maximal.</a:t>
            </a:r>
            <a:endParaRPr lang="en-US" altLang="en-US" dirty="0">
              <a:ea typeface="ＭＳ Ｐゴシック" pitchFamily="34" charset="-128"/>
            </a:endParaRPr>
          </a:p>
          <a:p>
            <a:pPr>
              <a:buFont typeface="Monotype Sorts" pitchFamily="-84" charset="2"/>
              <a:buNone/>
              <a:defRPr/>
            </a:pP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804FAAFC-1C5D-6504-F87B-4E0CA4AFDF0D}"/>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868F320-CF4C-2ED3-66CC-1DF656C26E2C}"/>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942" y="4343400"/>
            <a:ext cx="4287441"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152400"/>
            <a:ext cx="8153400" cy="533400"/>
          </a:xfrm>
        </p:spPr>
        <p:txBody>
          <a:bodyPr/>
          <a:lstStyle/>
          <a:p>
            <a:pPr>
              <a:defRPr/>
            </a:pPr>
            <a:r>
              <a:rPr lang="en-US" dirty="0">
                <a:cs typeface="+mj-cs"/>
              </a:rPr>
              <a:t>Naïve Bayes on Example Data</a:t>
            </a:r>
          </a:p>
        </p:txBody>
      </p:sp>
      <p:graphicFrame>
        <p:nvGraphicFramePr>
          <p:cNvPr id="28674" name="Object 5"/>
          <p:cNvGraphicFramePr>
            <a:graphicFrameLocks noChangeAspect="1"/>
          </p:cNvGraphicFramePr>
          <p:nvPr/>
        </p:nvGraphicFramePr>
        <p:xfrm>
          <a:off x="228600" y="2057400"/>
          <a:ext cx="2971800" cy="353695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8674" name="Object 5"/>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228600" y="20574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5" name="Object 4"/>
          <p:cNvGraphicFramePr>
            <a:graphicFrameLocks noChangeAspect="1"/>
          </p:cNvGraphicFramePr>
          <p:nvPr/>
        </p:nvGraphicFramePr>
        <p:xfrm>
          <a:off x="1981200" y="1447800"/>
          <a:ext cx="5227638" cy="374650"/>
        </p:xfrm>
        <a:graphic>
          <a:graphicData uri="http://schemas.openxmlformats.org/presentationml/2006/ole">
            <mc:AlternateContent xmlns:mc="http://schemas.openxmlformats.org/markup-compatibility/2006">
              <mc:Choice xmlns:v="urn:schemas-microsoft-com:vml" Requires="v">
                <p:oleObj name="Equation" r:id="rId4" imgW="2832100" imgH="203200" progId="Equation.3">
                  <p:embed/>
                </p:oleObj>
              </mc:Choice>
              <mc:Fallback>
                <p:oleObj name="Equation" r:id="rId4" imgW="2832100" imgH="203200" progId="Equation.3">
                  <p:embed/>
                  <p:pic>
                    <p:nvPicPr>
                      <p:cNvPr id="2867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dirty="0">
                <a:solidFill>
                  <a:srgbClr val="FF0000"/>
                </a:solidFill>
              </a:rPr>
              <a:t>Given a Test Record:</a:t>
            </a:r>
          </a:p>
        </p:txBody>
      </p:sp>
      <p:sp>
        <p:nvSpPr>
          <p:cNvPr id="9" name="Rectangle 3"/>
          <p:cNvSpPr txBox="1">
            <a:spLocks noChangeArrowheads="1"/>
          </p:cNvSpPr>
          <p:nvPr/>
        </p:nvSpPr>
        <p:spPr bwMode="auto">
          <a:xfrm>
            <a:off x="3429000" y="2209800"/>
            <a:ext cx="4876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292100" indent="-29210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marL="0" lvl="1" indent="0">
              <a:buSzPct val="75000"/>
              <a:buNone/>
              <a:defRPr/>
            </a:pPr>
            <a:r>
              <a:rPr lang="en-US" altLang="en-US" sz="2000" b="0" dirty="0"/>
              <a:t>P(X | Yes) = </a:t>
            </a:r>
          </a:p>
          <a:p>
            <a:pPr lvl="1">
              <a:buSzPct val="75000"/>
              <a:buFont typeface="Arial" charset="0"/>
              <a:buNone/>
              <a:defRPr/>
            </a:pPr>
            <a:r>
              <a:rPr lang="en-US" altLang="en-US" sz="2000" b="0" dirty="0"/>
              <a:t>		P(Refund = No | Yes) x </a:t>
            </a:r>
          </a:p>
          <a:p>
            <a:pPr lvl="1">
              <a:buSzPct val="75000"/>
              <a:buFont typeface="Arial" charset="0"/>
              <a:buNone/>
              <a:defRPr/>
            </a:pPr>
            <a:r>
              <a:rPr lang="en-US" altLang="en-US" sz="2000" b="0" dirty="0"/>
              <a:t>		P(Divorced | Yes) x </a:t>
            </a:r>
          </a:p>
          <a:p>
            <a:pPr lvl="1">
              <a:buSzPct val="75000"/>
              <a:buFont typeface="Arial" charset="0"/>
              <a:buNone/>
              <a:defRPr/>
            </a:pPr>
            <a:r>
              <a:rPr lang="en-US" altLang="en-US" sz="2000" b="0" dirty="0"/>
              <a:t>		P(Income = 120K | Yes)</a:t>
            </a:r>
          </a:p>
          <a:p>
            <a:pPr lvl="1">
              <a:buSzPct val="75000"/>
              <a:buFont typeface="Arial" charset="0"/>
              <a:buNone/>
              <a:defRPr/>
            </a:pPr>
            <a:endParaRPr lang="en-US" altLang="en-US" sz="2000" b="0" dirty="0"/>
          </a:p>
          <a:p>
            <a:pPr marL="0" lvl="1" indent="0">
              <a:buSzPct val="75000"/>
              <a:buNone/>
              <a:defRPr/>
            </a:pPr>
            <a:r>
              <a:rPr lang="en-US" altLang="en-US" sz="2000" b="0" dirty="0"/>
              <a:t>P(X | No) = </a:t>
            </a:r>
          </a:p>
          <a:p>
            <a:pPr lvl="1">
              <a:buSzPct val="75000"/>
              <a:buFont typeface="Arial" charset="0"/>
              <a:buNone/>
              <a:defRPr/>
            </a:pPr>
            <a:r>
              <a:rPr lang="en-US" altLang="en-US" sz="2000" b="0" dirty="0"/>
              <a:t>		P(Refund = No | No) x </a:t>
            </a:r>
          </a:p>
          <a:p>
            <a:pPr lvl="1">
              <a:buSzPct val="75000"/>
              <a:buFont typeface="Arial" charset="0"/>
              <a:buNone/>
              <a:defRPr/>
            </a:pPr>
            <a:r>
              <a:rPr lang="en-US" altLang="en-US" sz="2000" b="0" dirty="0"/>
              <a:t>		P(Divorced | No) x </a:t>
            </a:r>
          </a:p>
          <a:p>
            <a:pPr lvl="1">
              <a:buSzPct val="75000"/>
              <a:buFont typeface="Arial" charset="0"/>
              <a:buNone/>
              <a:defRPr/>
            </a:pPr>
            <a:r>
              <a:rPr lang="en-US" altLang="en-US" sz="2000" b="0" dirty="0"/>
              <a:t>		P(Income = 120K | No)</a:t>
            </a:r>
          </a:p>
        </p:txBody>
      </p:sp>
      <p:sp>
        <p:nvSpPr>
          <p:cNvPr id="2" name="Rectangle 1">
            <a:extLst>
              <a:ext uri="{FF2B5EF4-FFF2-40B4-BE49-F238E27FC236}">
                <a16:creationId xmlns:a16="http://schemas.microsoft.com/office/drawing/2014/main" id="{1E6D3BCF-E7CC-6A8A-5105-0E5B31BA2BA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9CAB02CF-978C-DEC9-B3DA-47B22539115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87260" y="457200"/>
            <a:ext cx="8229600" cy="533400"/>
          </a:xfrm>
        </p:spPr>
        <p:txBody>
          <a:bodyPr/>
          <a:lstStyle/>
          <a:p>
            <a:pPr algn="ctr"/>
            <a:r>
              <a:rPr lang="en-US" dirty="0">
                <a:cs typeface="+mj-cs"/>
              </a:rPr>
              <a:t>Estimate Probabilities </a:t>
            </a:r>
            <a:r>
              <a:rPr lang="en-US" dirty="0"/>
              <a:t>for Categorical Attributes</a:t>
            </a:r>
            <a:endParaRPr lang="en-IN" dirty="0"/>
          </a:p>
        </p:txBody>
      </p:sp>
      <p:sp>
        <p:nvSpPr>
          <p:cNvPr id="12291" name="Rectangle 3"/>
          <p:cNvSpPr>
            <a:spLocks noGrp="1" noChangeArrowheads="1"/>
          </p:cNvSpPr>
          <p:nvPr>
            <p:ph type="body" idx="1"/>
          </p:nvPr>
        </p:nvSpPr>
        <p:spPr>
          <a:xfrm>
            <a:off x="4038600" y="990600"/>
            <a:ext cx="4876800" cy="5181600"/>
          </a:xfrm>
        </p:spPr>
        <p:txBody>
          <a:bodyPr/>
          <a:lstStyle/>
          <a:p>
            <a:pPr>
              <a:lnSpc>
                <a:spcPct val="90000"/>
              </a:lnSpc>
              <a:defRPr/>
            </a:pPr>
            <a:r>
              <a:rPr lang="en-US" dirty="0">
                <a:cs typeface="+mn-cs"/>
              </a:rPr>
              <a:t> P(y) = </a:t>
            </a:r>
            <a:r>
              <a:rPr lang="en-US" sz="1800" dirty="0">
                <a:cs typeface="+mn-cs"/>
              </a:rPr>
              <a:t>fraction of instances of class y</a:t>
            </a:r>
          </a:p>
          <a:p>
            <a:pPr lvl="1">
              <a:lnSpc>
                <a:spcPct val="90000"/>
              </a:lnSpc>
              <a:buFont typeface="Arial" charset="0"/>
              <a:buChar char="–"/>
              <a:defRPr/>
            </a:pPr>
            <a:r>
              <a:rPr lang="en-US" sz="2000" dirty="0"/>
              <a:t>e.g.,  P(No) = 7/10, </a:t>
            </a:r>
            <a:br>
              <a:rPr lang="en-US" sz="2000" dirty="0"/>
            </a:br>
            <a:r>
              <a:rPr lang="en-US" sz="2000" dirty="0"/>
              <a:t>	        P(Yes) = 3/10</a:t>
            </a:r>
          </a:p>
          <a:p>
            <a:pPr lvl="1">
              <a:lnSpc>
                <a:spcPct val="90000"/>
              </a:lnSpc>
              <a:buFont typeface="Arial" charset="0"/>
              <a:buNone/>
              <a:defRPr/>
            </a:pPr>
            <a:endParaRPr lang="en-US" sz="2000" dirty="0"/>
          </a:p>
          <a:p>
            <a:pPr>
              <a:lnSpc>
                <a:spcPct val="90000"/>
              </a:lnSpc>
              <a:defRPr/>
            </a:pPr>
            <a:r>
              <a:rPr lang="en-US" dirty="0">
                <a:cs typeface="+mn-cs"/>
              </a:rPr>
              <a:t>For categorical attributes:</a:t>
            </a:r>
            <a:br>
              <a:rPr lang="en-US" dirty="0">
                <a:cs typeface="+mn-cs"/>
              </a:rPr>
            </a:br>
            <a:r>
              <a:rPr lang="en-US" sz="900" dirty="0">
                <a:cs typeface="+mn-cs"/>
              </a:rPr>
              <a:t>  </a:t>
            </a:r>
            <a:br>
              <a:rPr lang="en-US" sz="900" dirty="0">
                <a:cs typeface="+mn-cs"/>
              </a:rPr>
            </a:br>
            <a:r>
              <a:rPr lang="en-US" dirty="0">
                <a:cs typeface="+mn-cs"/>
              </a:rPr>
              <a:t>     P(X</a:t>
            </a:r>
            <a:r>
              <a:rPr lang="en-US" baseline="-25000" dirty="0">
                <a:cs typeface="+mn-cs"/>
              </a:rPr>
              <a:t>i</a:t>
            </a:r>
            <a:r>
              <a:rPr lang="en-US" dirty="0">
                <a:cs typeface="+mn-cs"/>
              </a:rPr>
              <a:t> =c| y) = n</a:t>
            </a:r>
            <a:r>
              <a:rPr lang="en-US" baseline="-25000" dirty="0">
                <a:cs typeface="+mn-cs"/>
              </a:rPr>
              <a:t>c</a:t>
            </a:r>
            <a:r>
              <a:rPr lang="en-US" dirty="0">
                <a:cs typeface="+mn-cs"/>
              </a:rPr>
              <a:t>/ n</a:t>
            </a:r>
            <a:r>
              <a:rPr lang="en-US" baseline="-25000" dirty="0">
                <a:cs typeface="+mn-cs"/>
              </a:rPr>
              <a:t> </a:t>
            </a:r>
          </a:p>
          <a:p>
            <a:pPr lvl="1">
              <a:lnSpc>
                <a:spcPct val="90000"/>
              </a:lnSpc>
              <a:buFont typeface="Arial" charset="0"/>
              <a:buChar char="–"/>
              <a:defRPr/>
            </a:pPr>
            <a:endParaRPr lang="en-US" sz="800" dirty="0"/>
          </a:p>
          <a:p>
            <a:pPr lvl="1">
              <a:lnSpc>
                <a:spcPct val="90000"/>
              </a:lnSpc>
              <a:buFont typeface="Arial" charset="0"/>
              <a:buChar char="–"/>
              <a:defRPr/>
            </a:pPr>
            <a:r>
              <a:rPr lang="en-US" sz="2400" dirty="0"/>
              <a:t>where |X</a:t>
            </a:r>
            <a:r>
              <a:rPr lang="en-US" sz="2400" baseline="-25000" dirty="0"/>
              <a:t>i</a:t>
            </a:r>
            <a:r>
              <a:rPr lang="en-US" sz="2400" dirty="0"/>
              <a:t> =c| is number of instances having attribute value X</a:t>
            </a:r>
            <a:r>
              <a:rPr lang="en-US" sz="2400" baseline="-25000" dirty="0"/>
              <a:t>i</a:t>
            </a:r>
            <a:r>
              <a:rPr lang="en-US" sz="2400" dirty="0"/>
              <a:t> =c and belonging to class y</a:t>
            </a:r>
          </a:p>
          <a:p>
            <a:pPr lvl="1">
              <a:lnSpc>
                <a:spcPct val="90000"/>
              </a:lnSpc>
              <a:buFont typeface="Arial" charset="0"/>
              <a:buChar char="–"/>
              <a:defRPr/>
            </a:pPr>
            <a:r>
              <a:rPr lang="en-US" sz="2400" dirty="0"/>
              <a:t>Examples:</a:t>
            </a:r>
            <a:br>
              <a:rPr lang="en-US" sz="2400" dirty="0"/>
            </a:br>
            <a:endParaRPr lang="en-US" sz="800" dirty="0"/>
          </a:p>
          <a:p>
            <a:pPr lvl="1">
              <a:lnSpc>
                <a:spcPct val="90000"/>
              </a:lnSpc>
              <a:buFont typeface="Arial" charset="0"/>
              <a:buNone/>
              <a:defRPr/>
            </a:pPr>
            <a:r>
              <a:rPr lang="en-US" sz="2000" dirty="0"/>
              <a:t>	P(Status=</a:t>
            </a:r>
            <a:r>
              <a:rPr lang="en-US" sz="2000" dirty="0" err="1"/>
              <a:t>Married|No</a:t>
            </a:r>
            <a:r>
              <a:rPr lang="en-US" sz="2000" dirty="0"/>
              <a:t>) = 4/7</a:t>
            </a:r>
            <a:br>
              <a:rPr lang="en-US" sz="2000" baseline="-25000" dirty="0"/>
            </a:br>
            <a:r>
              <a:rPr lang="en-US" sz="2000" dirty="0"/>
              <a:t>P(Refund=</a:t>
            </a:r>
            <a:r>
              <a:rPr lang="en-US" sz="2000" dirty="0" err="1"/>
              <a:t>Yes|Yes</a:t>
            </a:r>
            <a:r>
              <a:rPr lang="en-US" sz="2000" dirty="0"/>
              <a:t>)=0</a:t>
            </a:r>
            <a:endParaRPr lang="en-US" sz="2000" baseline="-25000" dirty="0"/>
          </a:p>
        </p:txBody>
      </p:sp>
      <p:graphicFrame>
        <p:nvGraphicFramePr>
          <p:cNvPr id="29700" name="Object 5"/>
          <p:cNvGraphicFramePr>
            <a:graphicFrameLocks noChangeAspect="1"/>
          </p:cNvGraphicFramePr>
          <p:nvPr/>
        </p:nvGraphicFramePr>
        <p:xfrm>
          <a:off x="76200" y="1524000"/>
          <a:ext cx="4389438" cy="4275138"/>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9700" name="Object 5"/>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76200" y="1524000"/>
                        <a:ext cx="4389438" cy="42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DC32B2F0-5FD1-ADCC-C813-58E788C4E18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44F8A6ED-240F-83C7-2DBB-ED7601A9A30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14400" y="381000"/>
            <a:ext cx="8686800" cy="533400"/>
          </a:xfrm>
        </p:spPr>
        <p:txBody>
          <a:bodyPr/>
          <a:lstStyle/>
          <a:p>
            <a:pPr algn="ctr">
              <a:defRPr/>
            </a:pPr>
            <a:r>
              <a:rPr lang="en-US" dirty="0"/>
              <a:t>Estimate Probabilities continuous attributes</a:t>
            </a:r>
          </a:p>
        </p:txBody>
      </p:sp>
      <p:sp>
        <p:nvSpPr>
          <p:cNvPr id="13315" name="Rectangle 3"/>
          <p:cNvSpPr>
            <a:spLocks noGrp="1" noChangeArrowheads="1"/>
          </p:cNvSpPr>
          <p:nvPr>
            <p:ph type="body" idx="1"/>
          </p:nvPr>
        </p:nvSpPr>
        <p:spPr/>
        <p:txBody>
          <a:bodyPr/>
          <a:lstStyle/>
          <a:p>
            <a:pPr marL="990600" lvl="1" indent="-533400">
              <a:buFont typeface="Arial" charset="0"/>
              <a:buChar char="–"/>
              <a:defRPr/>
            </a:pPr>
            <a:r>
              <a:rPr lang="en-US" dirty="0">
                <a:solidFill>
                  <a:srgbClr val="FF0000"/>
                </a:solidFill>
              </a:rPr>
              <a:t>Discretization:</a:t>
            </a:r>
            <a:r>
              <a:rPr lang="en-US" dirty="0"/>
              <a:t> Partition the range into bins:</a:t>
            </a:r>
          </a:p>
          <a:p>
            <a:pPr marL="1371600" lvl="2" indent="-457200">
              <a:buFont typeface="Wingdings" charset="0"/>
              <a:buChar char="u"/>
              <a:defRPr/>
            </a:pPr>
            <a:r>
              <a:rPr lang="en-US" dirty="0"/>
              <a:t>Replace continuous value with bin value</a:t>
            </a:r>
          </a:p>
          <a:p>
            <a:pPr marL="1752600" lvl="3" indent="-381000">
              <a:defRPr/>
            </a:pPr>
            <a:r>
              <a:rPr lang="en-US" dirty="0">
                <a:latin typeface="Times New Roman" charset="0"/>
              </a:rPr>
              <a:t>Attribute changed from continuous to ordinal</a:t>
            </a:r>
          </a:p>
          <a:p>
            <a:pPr marL="1752600" lvl="3" indent="-381000">
              <a:defRPr/>
            </a:pPr>
            <a:endParaRPr lang="en-US" dirty="0">
              <a:latin typeface="Times New Roman" charset="0"/>
            </a:endParaRPr>
          </a:p>
          <a:p>
            <a:pPr marL="990600" lvl="1" indent="-533400">
              <a:buFont typeface="Arial" charset="0"/>
              <a:buChar char="–"/>
              <a:defRPr/>
            </a:pPr>
            <a:r>
              <a:rPr lang="en-US" dirty="0">
                <a:solidFill>
                  <a:srgbClr val="FF0000"/>
                </a:solidFill>
              </a:rPr>
              <a:t>Probability density estimation:</a:t>
            </a:r>
          </a:p>
          <a:p>
            <a:pPr marL="1371600" lvl="2" indent="-457200">
              <a:buFont typeface="Wingdings" charset="0"/>
              <a:buChar char="u"/>
              <a:defRPr/>
            </a:pPr>
            <a:r>
              <a:rPr lang="en-US" dirty="0"/>
              <a:t>Assume attribute follows a normal distribution</a:t>
            </a:r>
          </a:p>
          <a:p>
            <a:pPr marL="1371600" lvl="2" indent="-457200">
              <a:buFont typeface="Wingdings" charset="0"/>
              <a:buChar char="u"/>
              <a:defRPr/>
            </a:pPr>
            <a:r>
              <a:rPr lang="en-US" dirty="0"/>
              <a:t>Use data to estimate parameters of distribution </a:t>
            </a:r>
            <a:br>
              <a:rPr lang="en-US" dirty="0"/>
            </a:br>
            <a:r>
              <a:rPr lang="en-US" dirty="0"/>
              <a:t>   (e.g., mean and standard deviation)</a:t>
            </a:r>
          </a:p>
          <a:p>
            <a:pPr marL="1371600" lvl="2" indent="-457200">
              <a:buFont typeface="Wingdings" charset="0"/>
              <a:buChar char="u"/>
              <a:defRPr/>
            </a:pPr>
            <a:r>
              <a:rPr lang="en-US" dirty="0"/>
              <a:t>Once probability distribution is known, use it to estimate the conditional probability P(</a:t>
            </a:r>
            <a:r>
              <a:rPr lang="en-US" dirty="0" err="1"/>
              <a:t>X</a:t>
            </a:r>
            <a:r>
              <a:rPr lang="en-US" baseline="-25000" dirty="0" err="1"/>
              <a:t>i</a:t>
            </a:r>
            <a:r>
              <a:rPr lang="en-US" dirty="0" err="1"/>
              <a:t>|Y</a:t>
            </a:r>
            <a:r>
              <a:rPr lang="en-US" dirty="0"/>
              <a:t>)</a:t>
            </a:r>
          </a:p>
        </p:txBody>
      </p:sp>
      <p:sp>
        <p:nvSpPr>
          <p:cNvPr id="2" name="Rectangle 1">
            <a:extLst>
              <a:ext uri="{FF2B5EF4-FFF2-40B4-BE49-F238E27FC236}">
                <a16:creationId xmlns:a16="http://schemas.microsoft.com/office/drawing/2014/main" id="{318B7C83-7D9B-92C4-66E4-00EAF94ADA2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63B1EBC4-C19D-5B58-25C4-E9BD4B6CBEE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14400" y="457200"/>
            <a:ext cx="8077200" cy="533400"/>
          </a:xfrm>
        </p:spPr>
        <p:txBody>
          <a:bodyPr/>
          <a:lstStyle/>
          <a:p>
            <a:pPr algn="ctr">
              <a:defRPr/>
            </a:pPr>
            <a:r>
              <a:rPr lang="en-US" dirty="0"/>
              <a:t>Estimate Probabilities continuous attributes</a:t>
            </a:r>
            <a:endParaRPr lang="en-US" dirty="0">
              <a:cs typeface="+mj-cs"/>
            </a:endParaRPr>
          </a:p>
        </p:txBody>
      </p:sp>
      <p:sp>
        <p:nvSpPr>
          <p:cNvPr id="14339" name="Rectangle 3"/>
          <p:cNvSpPr>
            <a:spLocks noGrp="1" noChangeArrowheads="1"/>
          </p:cNvSpPr>
          <p:nvPr>
            <p:ph type="body" idx="1"/>
          </p:nvPr>
        </p:nvSpPr>
        <p:spPr>
          <a:xfrm>
            <a:off x="4381500" y="1066800"/>
            <a:ext cx="4533900" cy="5181600"/>
          </a:xfrm>
        </p:spPr>
        <p:txBody>
          <a:bodyPr/>
          <a:lstStyle/>
          <a:p>
            <a:pPr>
              <a:defRPr/>
            </a:pPr>
            <a:r>
              <a:rPr lang="en-US" sz="2400" dirty="0">
                <a:cs typeface="+mn-cs"/>
              </a:rPr>
              <a:t>Normal distribution:</a:t>
            </a:r>
          </a:p>
          <a:p>
            <a:pPr lvl="1">
              <a:buFont typeface="Arial" charset="0"/>
              <a:buChar char="–"/>
              <a:defRPr/>
            </a:pPr>
            <a:endParaRPr lang="en-US" sz="2400" dirty="0"/>
          </a:p>
          <a:p>
            <a:pPr lvl="1">
              <a:buFont typeface="Arial" charset="0"/>
              <a:buChar char="–"/>
              <a:defRPr/>
            </a:pPr>
            <a:endParaRPr lang="en-US" sz="2400" dirty="0"/>
          </a:p>
          <a:p>
            <a:pPr lvl="1">
              <a:buFont typeface="Arial" charset="0"/>
              <a:buChar char="–"/>
              <a:defRPr/>
            </a:pPr>
            <a:r>
              <a:rPr lang="en-US" sz="2000" dirty="0"/>
              <a:t>One for each (</a:t>
            </a:r>
            <a:r>
              <a:rPr lang="en-US" sz="2000" dirty="0" err="1"/>
              <a:t>X</a:t>
            </a:r>
            <a:r>
              <a:rPr lang="en-US" sz="2000" baseline="-25000" dirty="0" err="1"/>
              <a:t>i</a:t>
            </a:r>
            <a:r>
              <a:rPr lang="en-US" sz="2000" dirty="0" err="1"/>
              <a:t>,Y</a:t>
            </a:r>
            <a:r>
              <a:rPr lang="en-US" sz="2000" baseline="-25000" dirty="0" err="1"/>
              <a:t>i</a:t>
            </a:r>
            <a:r>
              <a:rPr lang="en-US" sz="2000" dirty="0"/>
              <a:t>) pair</a:t>
            </a:r>
          </a:p>
          <a:p>
            <a:pPr lvl="1">
              <a:defRPr/>
            </a:pPr>
            <a:r>
              <a:rPr lang="en-IN" sz="2000" dirty="0"/>
              <a:t>The distribution </a:t>
            </a:r>
            <a:r>
              <a:rPr lang="en-US" sz="2000" dirty="0"/>
              <a:t>is characterized by two parameters, its mean, μ, and variance, σ</a:t>
            </a:r>
            <a:r>
              <a:rPr lang="en-US" sz="2000" baseline="30000" dirty="0"/>
              <a:t>2</a:t>
            </a:r>
            <a:r>
              <a:rPr lang="en-US" sz="2000" dirty="0"/>
              <a:t>.</a:t>
            </a:r>
          </a:p>
          <a:p>
            <a:pPr>
              <a:defRPr/>
            </a:pPr>
            <a:r>
              <a:rPr lang="en-US" sz="2000" dirty="0">
                <a:cs typeface="+mn-cs"/>
              </a:rPr>
              <a:t>For (Income, Class=No):</a:t>
            </a:r>
          </a:p>
          <a:p>
            <a:pPr lvl="1">
              <a:buFont typeface="Arial" charset="0"/>
              <a:buChar char="–"/>
              <a:defRPr/>
            </a:pPr>
            <a:r>
              <a:rPr lang="en-US" sz="2000" dirty="0"/>
              <a:t>If Class=No</a:t>
            </a:r>
          </a:p>
          <a:p>
            <a:pPr lvl="2">
              <a:buFont typeface="Wingdings" charset="0"/>
              <a:buChar char="u"/>
              <a:defRPr/>
            </a:pPr>
            <a:r>
              <a:rPr lang="en-US" sz="2000" dirty="0"/>
              <a:t> sample mean = 110</a:t>
            </a:r>
          </a:p>
          <a:p>
            <a:pPr lvl="2">
              <a:buFont typeface="Wingdings" charset="0"/>
              <a:buChar char="u"/>
              <a:defRPr/>
            </a:pPr>
            <a:r>
              <a:rPr lang="en-US" sz="2000" dirty="0"/>
              <a:t> sample variance = 2975</a:t>
            </a:r>
          </a:p>
          <a:p>
            <a:pPr lvl="1">
              <a:buFont typeface="Arial" charset="0"/>
              <a:buNone/>
              <a:defRPr/>
            </a:pPr>
            <a:endParaRPr lang="en-US" sz="2400" dirty="0"/>
          </a:p>
        </p:txBody>
      </p:sp>
      <p:graphicFrame>
        <p:nvGraphicFramePr>
          <p:cNvPr id="31747" name="Object 4"/>
          <p:cNvGraphicFramePr>
            <a:graphicFrameLocks noChangeAspect="1"/>
          </p:cNvGraphicFramePr>
          <p:nvPr/>
        </p:nvGraphicFramePr>
        <p:xfrm>
          <a:off x="304800" y="1143000"/>
          <a:ext cx="4195763" cy="403860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31747" name="Object 4"/>
                      <p:cNvPicPr>
                        <a:picLocks noChangeAspect="1" noChangeArrowheads="1"/>
                      </p:cNvPicPr>
                      <p:nvPr/>
                    </p:nvPicPr>
                    <p:blipFill>
                      <a:blip r:embed="rId3">
                        <a:extLst>
                          <a:ext uri="{28A0092B-C50C-407E-A947-70E740481C1C}">
                            <a14:useLocalDpi xmlns:a14="http://schemas.microsoft.com/office/drawing/2010/main" val="0"/>
                          </a:ext>
                        </a:extLst>
                      </a:blip>
                      <a:srcRect t="20895"/>
                      <a:stretch>
                        <a:fillRect/>
                      </a:stretch>
                    </p:blipFill>
                    <p:spPr bwMode="auto">
                      <a:xfrm>
                        <a:off x="304800" y="1143000"/>
                        <a:ext cx="41957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49" name="Object 6"/>
          <p:cNvGraphicFramePr>
            <a:graphicFrameLocks noChangeAspect="1"/>
          </p:cNvGraphicFramePr>
          <p:nvPr>
            <p:extLst>
              <p:ext uri="{D42A27DB-BD31-4B8C-83A1-F6EECF244321}">
                <p14:modId xmlns:p14="http://schemas.microsoft.com/office/powerpoint/2010/main" val="3159214680"/>
              </p:ext>
            </p:extLst>
          </p:nvPr>
        </p:nvGraphicFramePr>
        <p:xfrm>
          <a:off x="304800" y="5268912"/>
          <a:ext cx="8520112" cy="1055688"/>
        </p:xfrm>
        <a:graphic>
          <a:graphicData uri="http://schemas.openxmlformats.org/presentationml/2006/ole">
            <mc:AlternateContent xmlns:mc="http://schemas.openxmlformats.org/markup-compatibility/2006">
              <mc:Choice xmlns:v="urn:schemas-microsoft-com:vml" Requires="v">
                <p:oleObj name="Equation" r:id="rId4" imgW="6350000" imgH="787400" progId="Equation.3">
                  <p:embed/>
                </p:oleObj>
              </mc:Choice>
              <mc:Fallback>
                <p:oleObj name="Equation" r:id="rId4" imgW="6350000" imgH="787400" progId="Equation.3">
                  <p:embed/>
                  <p:pic>
                    <p:nvPicPr>
                      <p:cNvPr id="3174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68912"/>
                        <a:ext cx="8520112"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717FEE80-F933-9EC3-8ED6-85E135F15AD8}"/>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CBCDFFD6-DF08-6FFE-4675-A45DB6F22D0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1129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457195"/>
            <a:ext cx="418916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87260" y="457200"/>
            <a:ext cx="8229600" cy="533400"/>
          </a:xfrm>
        </p:spPr>
        <p:txBody>
          <a:bodyPr/>
          <a:lstStyle/>
          <a:p>
            <a:pPr algn="ctr"/>
            <a:r>
              <a:rPr lang="en-US" dirty="0">
                <a:cs typeface="+mj-cs"/>
              </a:rPr>
              <a:t>Estimate Probabilities </a:t>
            </a:r>
            <a:r>
              <a:rPr lang="en-US" dirty="0"/>
              <a:t>for Categorical Attributes</a:t>
            </a:r>
            <a:endParaRPr lang="en-IN" dirty="0"/>
          </a:p>
        </p:txBody>
      </p:sp>
      <p:sp>
        <p:nvSpPr>
          <p:cNvPr id="2" name="Rectangle 1">
            <a:extLst>
              <a:ext uri="{FF2B5EF4-FFF2-40B4-BE49-F238E27FC236}">
                <a16:creationId xmlns:a16="http://schemas.microsoft.com/office/drawing/2014/main" id="{DC32B2F0-5FD1-ADCC-C813-58E788C4E18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44F8A6ED-240F-83C7-2DBB-ED7601A9A30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4" name="Rectangle 3"/>
          <p:cNvSpPr/>
          <p:nvPr/>
        </p:nvSpPr>
        <p:spPr>
          <a:xfrm>
            <a:off x="1066800" y="1981200"/>
            <a:ext cx="2180405" cy="307777"/>
          </a:xfrm>
          <a:prstGeom prst="rect">
            <a:avLst/>
          </a:prstGeom>
        </p:spPr>
        <p:txBody>
          <a:bodyPr wrap="none">
            <a:spAutoFit/>
          </a:bodyPr>
          <a:lstStyle/>
          <a:p>
            <a:r>
              <a:rPr lang="en-US" dirty="0"/>
              <a:t>mean of a population is</a:t>
            </a:r>
            <a:endParaRPr lang="en-IN"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911" y="1816000"/>
            <a:ext cx="14001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64898" y="3429000"/>
            <a:ext cx="2071401" cy="307777"/>
          </a:xfrm>
          <a:prstGeom prst="rect">
            <a:avLst/>
          </a:prstGeom>
        </p:spPr>
        <p:txBody>
          <a:bodyPr wrap="none">
            <a:spAutoFit/>
          </a:bodyPr>
          <a:lstStyle/>
          <a:p>
            <a:r>
              <a:rPr lang="en-IN" dirty="0"/>
              <a:t>population variance is</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227" y="3262163"/>
            <a:ext cx="2157605" cy="6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220236" y="4419600"/>
            <a:ext cx="1413586" cy="307777"/>
          </a:xfrm>
          <a:prstGeom prst="rect">
            <a:avLst/>
          </a:prstGeom>
        </p:spPr>
        <p:txBody>
          <a:bodyPr wrap="square">
            <a:spAutoFit/>
          </a:bodyPr>
          <a:lstStyle/>
          <a:p>
            <a:r>
              <a:rPr lang="en-IN" dirty="0"/>
              <a:t>3.14159265359</a:t>
            </a:r>
          </a:p>
        </p:txBody>
      </p:sp>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598" y="4566358"/>
            <a:ext cx="342899" cy="22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724400" y="5483423"/>
            <a:ext cx="731290" cy="307777"/>
          </a:xfrm>
          <a:prstGeom prst="rect">
            <a:avLst/>
          </a:prstGeom>
        </p:spPr>
        <p:txBody>
          <a:bodyPr wrap="none">
            <a:spAutoFit/>
          </a:bodyPr>
          <a:lstStyle/>
          <a:p>
            <a:r>
              <a:rPr lang="en-IN" dirty="0"/>
              <a:t>2.7182</a:t>
            </a:r>
          </a:p>
        </p:txBody>
      </p:sp>
      <p:sp>
        <p:nvSpPr>
          <p:cNvPr id="13" name="Rectangle 12"/>
          <p:cNvSpPr/>
          <p:nvPr/>
        </p:nvSpPr>
        <p:spPr>
          <a:xfrm>
            <a:off x="1623451" y="5483423"/>
            <a:ext cx="2440092" cy="307777"/>
          </a:xfrm>
          <a:prstGeom prst="rect">
            <a:avLst/>
          </a:prstGeom>
        </p:spPr>
        <p:txBody>
          <a:bodyPr wrap="none">
            <a:spAutoFit/>
          </a:bodyPr>
          <a:lstStyle/>
          <a:p>
            <a:r>
              <a:rPr lang="en-IN" dirty="0"/>
              <a:t>e(  mathematical constant)</a:t>
            </a:r>
          </a:p>
        </p:txBody>
      </p:sp>
    </p:spTree>
    <p:extLst>
      <p:ext uri="{BB962C8B-B14F-4D97-AF65-F5344CB8AC3E}">
        <p14:creationId xmlns:p14="http://schemas.microsoft.com/office/powerpoint/2010/main" val="2074653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altLang="en-US" dirty="0">
                <a:ea typeface="ＭＳ Ｐゴシック" pitchFamily="34" charset="-128"/>
              </a:rPr>
              <a:t>Example of Naïve Bayes Classifier</a:t>
            </a:r>
          </a:p>
        </p:txBody>
      </p:sp>
      <p:graphicFrame>
        <p:nvGraphicFramePr>
          <p:cNvPr id="32770" name="Object 4"/>
          <p:cNvGraphicFramePr>
            <a:graphicFrameLocks noChangeAspect="1"/>
          </p:cNvGraphicFramePr>
          <p:nvPr/>
        </p:nvGraphicFramePr>
        <p:xfrm>
          <a:off x="1143000" y="1357313"/>
          <a:ext cx="7354888" cy="527050"/>
        </p:xfrm>
        <a:graphic>
          <a:graphicData uri="http://schemas.openxmlformats.org/presentationml/2006/ole">
            <mc:AlternateContent xmlns:mc="http://schemas.openxmlformats.org/markup-compatibility/2006">
              <mc:Choice xmlns:v="urn:schemas-microsoft-com:vml" Requires="v">
                <p:oleObj name="Equation" r:id="rId2" imgW="2832100" imgH="203200" progId="Equation.3">
                  <p:embed/>
                </p:oleObj>
              </mc:Choice>
              <mc:Fallback>
                <p:oleObj name="Equation" r:id="rId2" imgW="2832100" imgH="203200" progId="Equation.3">
                  <p:embed/>
                  <p:pic>
                    <p:nvPicPr>
                      <p:cNvPr id="3277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7313"/>
                        <a:ext cx="735488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p:cNvSpPr>
            <a:spLocks noChangeArrowheads="1"/>
          </p:cNvSpPr>
          <p:nvPr/>
        </p:nvSpPr>
        <p:spPr bwMode="auto">
          <a:xfrm>
            <a:off x="3733800" y="2590800"/>
            <a:ext cx="4953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marL="285750" indent="-285750">
              <a:spcBef>
                <a:spcPct val="10000"/>
              </a:spcBef>
              <a:spcAft>
                <a:spcPts val="400"/>
              </a:spcAft>
              <a:buClr>
                <a:srgbClr val="0C7B9C"/>
              </a:buClr>
              <a:buSzPct val="100000"/>
              <a:buFont typeface="Arial" panose="020B0604020202020204" pitchFamily="34" charset="0"/>
              <a:buChar char="•"/>
              <a:defRPr/>
            </a:pPr>
            <a:r>
              <a:rPr lang="en-US" altLang="en-US" sz="1600" b="0" dirty="0"/>
              <a:t>P(X | No) = P(Refund=No | No)</a:t>
            </a:r>
            <a:br>
              <a:rPr lang="en-US" altLang="en-US" sz="1600" b="0" dirty="0"/>
            </a:br>
            <a:r>
              <a:rPr lang="en-US" altLang="en-US" sz="1600" b="0" dirty="0"/>
              <a:t>		 </a:t>
            </a:r>
            <a:r>
              <a:rPr lang="en-US" altLang="en-US" sz="1600" b="0" dirty="0">
                <a:sym typeface="Symbol" charset="2"/>
              </a:rPr>
              <a:t> P(Divorced | </a:t>
            </a:r>
            <a:r>
              <a:rPr lang="en-US" altLang="en-US" sz="1600" b="0" dirty="0"/>
              <a:t>No)</a:t>
            </a:r>
            <a:br>
              <a:rPr lang="en-US" altLang="en-US" sz="1600" b="0" dirty="0"/>
            </a:br>
            <a:r>
              <a:rPr lang="en-US" altLang="en-US" sz="1600" b="0" dirty="0"/>
              <a:t>		 </a:t>
            </a:r>
            <a:r>
              <a:rPr lang="en-US" altLang="en-US" sz="1600" b="0" dirty="0">
                <a:sym typeface="Symbol" charset="2"/>
              </a:rPr>
              <a:t></a:t>
            </a:r>
            <a:r>
              <a:rPr lang="en-US" altLang="en-US" sz="1600" b="0" dirty="0"/>
              <a:t> P(Income=120K | No)</a:t>
            </a:r>
            <a:br>
              <a:rPr lang="en-US" altLang="en-US" sz="1600" b="0" dirty="0"/>
            </a:br>
            <a:r>
              <a:rPr lang="en-US" altLang="en-US" sz="1600" b="0" dirty="0"/>
              <a:t>	              = 4/7 </a:t>
            </a:r>
            <a:r>
              <a:rPr lang="en-US" altLang="en-US" sz="1600" b="0" dirty="0">
                <a:sym typeface="Symbol" charset="2"/>
              </a:rPr>
              <a:t> 1/7  0.0072 = 0.0006</a:t>
            </a:r>
          </a:p>
          <a:p>
            <a:pPr>
              <a:spcBef>
                <a:spcPct val="10000"/>
              </a:spcBef>
              <a:spcAft>
                <a:spcPts val="400"/>
              </a:spcAft>
              <a:buClr>
                <a:srgbClr val="0C7B9C"/>
              </a:buClr>
              <a:buSzPct val="75000"/>
              <a:buFont typeface="Monotype Sorts" charset="2"/>
              <a:buNone/>
              <a:defRPr/>
            </a:pPr>
            <a:endParaRPr lang="en-US" altLang="en-US" sz="800" b="0" dirty="0">
              <a:sym typeface="Symbol" charset="2"/>
            </a:endParaRPr>
          </a:p>
          <a:p>
            <a:pPr marL="285750" indent="-285750">
              <a:spcBef>
                <a:spcPct val="10000"/>
              </a:spcBef>
              <a:spcAft>
                <a:spcPts val="400"/>
              </a:spcAft>
              <a:buClr>
                <a:srgbClr val="0C7B9C"/>
              </a:buClr>
              <a:buSzPct val="100000"/>
              <a:buFont typeface="Arial" panose="020B0604020202020204" pitchFamily="34" charset="0"/>
              <a:buChar char="•"/>
              <a:defRPr/>
            </a:pPr>
            <a:r>
              <a:rPr lang="en-US" altLang="en-US" sz="1600" b="0" dirty="0"/>
              <a:t>P(X | Yes) = P(Refund=No | Yes)</a:t>
            </a:r>
            <a:br>
              <a:rPr lang="en-US" altLang="en-US" sz="1600" b="0" dirty="0"/>
            </a:br>
            <a:r>
              <a:rPr lang="en-US" altLang="en-US" sz="1600" b="0" dirty="0"/>
              <a:t>   	                  </a:t>
            </a:r>
            <a:r>
              <a:rPr lang="en-US" altLang="en-US" sz="1600" b="0" dirty="0">
                <a:sym typeface="Symbol" charset="2"/>
              </a:rPr>
              <a:t> P(Divorced | </a:t>
            </a:r>
            <a:r>
              <a:rPr lang="en-US" altLang="en-US" sz="1600" b="0" dirty="0"/>
              <a:t>Yes)</a:t>
            </a:r>
            <a:br>
              <a:rPr lang="en-US" altLang="en-US" sz="1600" b="0" dirty="0"/>
            </a:br>
            <a:r>
              <a:rPr lang="en-US" altLang="en-US" sz="1600" b="0" dirty="0"/>
              <a:t>   	                  </a:t>
            </a:r>
            <a:r>
              <a:rPr lang="en-US" altLang="en-US" sz="1600" b="0" dirty="0">
                <a:sym typeface="Symbol" charset="2"/>
              </a:rPr>
              <a:t></a:t>
            </a:r>
            <a:r>
              <a:rPr lang="en-US" altLang="en-US" sz="1600" b="0" dirty="0"/>
              <a:t> P(Income=120K | Yes)</a:t>
            </a:r>
            <a:br>
              <a:rPr lang="en-US" altLang="en-US" sz="1600" b="0" dirty="0"/>
            </a:br>
            <a:r>
              <a:rPr lang="en-US" altLang="en-US" sz="1600" b="0" dirty="0"/>
              <a:t>	               = 1 </a:t>
            </a:r>
            <a:r>
              <a:rPr lang="en-US" altLang="en-US" sz="1600" b="0" dirty="0">
                <a:sym typeface="Symbol" charset="2"/>
              </a:rPr>
              <a:t> 1/3  1.2  10</a:t>
            </a:r>
            <a:r>
              <a:rPr lang="en-US" altLang="en-US" sz="1600" b="0" baseline="30000" dirty="0">
                <a:sym typeface="Symbol" charset="2"/>
              </a:rPr>
              <a:t>-9</a:t>
            </a:r>
            <a:r>
              <a:rPr lang="en-US" altLang="en-US" sz="1600" b="0" dirty="0">
                <a:sym typeface="Symbol" charset="2"/>
              </a:rPr>
              <a:t> = 4  10</a:t>
            </a:r>
            <a:r>
              <a:rPr lang="en-US" altLang="en-US" sz="1600" b="0" baseline="30000" dirty="0">
                <a:sym typeface="Symbol" charset="2"/>
              </a:rPr>
              <a:t>-10</a:t>
            </a:r>
          </a:p>
          <a:p>
            <a:pPr>
              <a:spcBef>
                <a:spcPct val="10000"/>
              </a:spcBef>
              <a:spcAft>
                <a:spcPts val="400"/>
              </a:spcAft>
              <a:buClr>
                <a:srgbClr val="0C7B9C"/>
              </a:buClr>
              <a:buSzPct val="75000"/>
              <a:buFont typeface="Monotype Sorts" charset="2"/>
              <a:buNone/>
              <a:defRPr/>
            </a:pPr>
            <a:endParaRPr lang="en-US" altLang="en-US" sz="800" b="0" dirty="0">
              <a:sym typeface="Symbol" charset="2"/>
            </a:endParaRPr>
          </a:p>
          <a:p>
            <a:pPr>
              <a:spcBef>
                <a:spcPct val="10000"/>
              </a:spcBef>
              <a:spcAft>
                <a:spcPts val="400"/>
              </a:spcAft>
              <a:buClr>
                <a:srgbClr val="0C7B9C"/>
              </a:buClr>
              <a:buSzPct val="75000"/>
              <a:buFont typeface="Monotype Sorts" charset="2"/>
              <a:buNone/>
              <a:defRPr/>
            </a:pPr>
            <a:r>
              <a:rPr lang="en-US" altLang="en-US" sz="1800" b="0" dirty="0"/>
              <a:t>Since P(</a:t>
            </a:r>
            <a:r>
              <a:rPr lang="en-US" altLang="en-US" sz="1800" b="0" dirty="0" err="1"/>
              <a:t>X|No</a:t>
            </a:r>
            <a:r>
              <a:rPr lang="en-US" altLang="en-US" sz="1800" b="0" dirty="0"/>
              <a:t>)P(No) &gt; P(</a:t>
            </a:r>
            <a:r>
              <a:rPr lang="en-US" altLang="en-US" sz="1800" b="0" dirty="0" err="1"/>
              <a:t>X|Yes</a:t>
            </a:r>
            <a:r>
              <a:rPr lang="en-US" altLang="en-US" sz="1800" b="0" dirty="0"/>
              <a:t>)P(Yes)</a:t>
            </a:r>
          </a:p>
          <a:p>
            <a:pPr>
              <a:spcBef>
                <a:spcPct val="10000"/>
              </a:spcBef>
              <a:spcAft>
                <a:spcPts val="400"/>
              </a:spcAft>
              <a:buClr>
                <a:srgbClr val="0C7B9C"/>
              </a:buClr>
              <a:buSzPct val="75000"/>
              <a:buFont typeface="Monotype Sorts" charset="2"/>
              <a:buNone/>
              <a:defRPr/>
            </a:pPr>
            <a:r>
              <a:rPr lang="en-US" altLang="en-US" sz="1800" b="0" dirty="0"/>
              <a:t>Therefore P(</a:t>
            </a:r>
            <a:r>
              <a:rPr lang="en-US" altLang="en-US" sz="1800" b="0" dirty="0" err="1"/>
              <a:t>No|X</a:t>
            </a:r>
            <a:r>
              <a:rPr lang="en-US" altLang="en-US" sz="1800" b="0" dirty="0"/>
              <a:t>) &gt; P(</a:t>
            </a:r>
            <a:r>
              <a:rPr lang="en-US" altLang="en-US" sz="1800" b="0" dirty="0" err="1"/>
              <a:t>Yes|X</a:t>
            </a:r>
            <a:r>
              <a:rPr lang="en-US" altLang="en-US" sz="1800" b="0" dirty="0"/>
              <a:t>)</a:t>
            </a:r>
            <a:br>
              <a:rPr lang="en-US" altLang="en-US" sz="1800" b="0" dirty="0"/>
            </a:br>
            <a:r>
              <a:rPr lang="en-US" altLang="en-US" sz="1800" b="0" dirty="0"/>
              <a:t>      </a:t>
            </a:r>
            <a:r>
              <a:rPr lang="en-US" altLang="en-US" sz="2000" b="0" dirty="0">
                <a:sym typeface="Symbol" charset="2"/>
              </a:rPr>
              <a:t>=&gt; Class = No</a:t>
            </a:r>
          </a:p>
        </p:txBody>
      </p:sp>
      <p:sp>
        <p:nvSpPr>
          <p:cNvPr id="15366" name="Text Box 6"/>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dirty="0">
                <a:solidFill>
                  <a:srgbClr val="FF0000"/>
                </a:solidFill>
              </a:rPr>
              <a:t>Given a Test Record:</a:t>
            </a:r>
          </a:p>
        </p:txBody>
      </p:sp>
      <p:sp>
        <p:nvSpPr>
          <p:cNvPr id="32773" name="TextBox 1"/>
          <p:cNvSpPr txBox="1">
            <a:spLocks noChangeArrowheads="1"/>
          </p:cNvSpPr>
          <p:nvPr/>
        </p:nvSpPr>
        <p:spPr bwMode="auto">
          <a:xfrm>
            <a:off x="228600" y="19812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Naïve  Bayes Classifier:</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b="0"/>
              <a:t>P(Refund = Yes | No) = 3/7</a:t>
            </a:r>
          </a:p>
          <a:p>
            <a:pPr>
              <a:spcBef>
                <a:spcPct val="0"/>
              </a:spcBef>
              <a:spcAft>
                <a:spcPct val="0"/>
              </a:spcAft>
              <a:buClrTx/>
              <a:buSzTx/>
              <a:buFontTx/>
              <a:buNone/>
            </a:pPr>
            <a:r>
              <a:rPr lang="en-US" altLang="en-US" sz="1400" b="0"/>
              <a:t>P(Refund = No | No) = 4/7</a:t>
            </a:r>
          </a:p>
          <a:p>
            <a:pPr>
              <a:spcBef>
                <a:spcPct val="0"/>
              </a:spcBef>
              <a:spcAft>
                <a:spcPct val="0"/>
              </a:spcAft>
              <a:buClrTx/>
              <a:buSzTx/>
              <a:buFontTx/>
              <a:buNone/>
            </a:pPr>
            <a:r>
              <a:rPr lang="en-US" altLang="en-US" sz="1400" b="0"/>
              <a:t>P(Refund = Yes | Yes) = 0</a:t>
            </a:r>
          </a:p>
          <a:p>
            <a:pPr>
              <a:spcBef>
                <a:spcPct val="0"/>
              </a:spcBef>
              <a:spcAft>
                <a:spcPct val="0"/>
              </a:spcAft>
              <a:buClrTx/>
              <a:buSzTx/>
              <a:buFontTx/>
              <a:buNone/>
            </a:pPr>
            <a:r>
              <a:rPr lang="en-US" altLang="en-US" sz="1400" b="0"/>
              <a:t>P(Refund = No | Yes) = 1</a:t>
            </a:r>
          </a:p>
          <a:p>
            <a:pPr>
              <a:spcBef>
                <a:spcPct val="0"/>
              </a:spcBef>
              <a:spcAft>
                <a:spcPct val="0"/>
              </a:spcAft>
              <a:buClrTx/>
              <a:buSzTx/>
              <a:buFontTx/>
              <a:buNone/>
            </a:pPr>
            <a:r>
              <a:rPr lang="en-US" altLang="en-US" sz="1400" b="0"/>
              <a:t>P(Marital Status = Single | No) = 2/7</a:t>
            </a:r>
          </a:p>
          <a:p>
            <a:pPr>
              <a:spcBef>
                <a:spcPct val="0"/>
              </a:spcBef>
              <a:spcAft>
                <a:spcPct val="0"/>
              </a:spcAft>
              <a:buClrTx/>
              <a:buSzTx/>
              <a:buFontTx/>
              <a:buNone/>
            </a:pPr>
            <a:r>
              <a:rPr lang="en-US" altLang="en-US" sz="1400" b="0"/>
              <a:t>P(Marital Status = Divorced | No) = 1/7</a:t>
            </a:r>
          </a:p>
          <a:p>
            <a:pPr>
              <a:spcBef>
                <a:spcPct val="0"/>
              </a:spcBef>
              <a:spcAft>
                <a:spcPct val="0"/>
              </a:spcAft>
              <a:buClrTx/>
              <a:buSzTx/>
              <a:buFontTx/>
              <a:buNone/>
            </a:pPr>
            <a:r>
              <a:rPr lang="en-US" altLang="en-US" sz="1400" b="0"/>
              <a:t>P(Marital Status = Married | No) = 4/7</a:t>
            </a:r>
          </a:p>
          <a:p>
            <a:pPr>
              <a:spcBef>
                <a:spcPct val="0"/>
              </a:spcBef>
              <a:spcAft>
                <a:spcPct val="0"/>
              </a:spcAft>
              <a:buClrTx/>
              <a:buSzTx/>
              <a:buFontTx/>
              <a:buNone/>
            </a:pPr>
            <a:r>
              <a:rPr lang="en-US" altLang="en-US" sz="1400" b="0"/>
              <a:t>P(Marital Status = Single | Yes) = 2/3</a:t>
            </a:r>
          </a:p>
          <a:p>
            <a:pPr>
              <a:spcBef>
                <a:spcPct val="0"/>
              </a:spcBef>
              <a:spcAft>
                <a:spcPct val="0"/>
              </a:spcAft>
              <a:buClrTx/>
              <a:buSzTx/>
              <a:buFontTx/>
              <a:buNone/>
            </a:pPr>
            <a:r>
              <a:rPr lang="en-US" altLang="en-US" sz="1400" b="0"/>
              <a:t>P(Marital Status = Divorced | Yes) = 1/3</a:t>
            </a:r>
          </a:p>
          <a:p>
            <a:pPr>
              <a:spcBef>
                <a:spcPct val="0"/>
              </a:spcBef>
              <a:spcAft>
                <a:spcPct val="0"/>
              </a:spcAft>
              <a:buClrTx/>
              <a:buSzTx/>
              <a:buFontTx/>
              <a:buNone/>
            </a:pPr>
            <a:r>
              <a:rPr lang="en-US" altLang="en-US" sz="1400" b="0"/>
              <a:t>P(Marital Status = Married | Yes) = 0</a:t>
            </a:r>
          </a:p>
          <a:p>
            <a:pPr>
              <a:spcBef>
                <a:spcPct val="0"/>
              </a:spcBef>
              <a:spcAft>
                <a:spcPct val="0"/>
              </a:spcAft>
              <a:buClrTx/>
              <a:buSzTx/>
              <a:buFontTx/>
              <a:buNone/>
            </a:pPr>
            <a:endParaRPr lang="en-US" altLang="en-US" sz="1400" b="0"/>
          </a:p>
          <a:p>
            <a:pPr>
              <a:spcBef>
                <a:spcPct val="0"/>
              </a:spcBef>
              <a:spcAft>
                <a:spcPct val="0"/>
              </a:spcAft>
              <a:buClrTx/>
              <a:buSzTx/>
              <a:buFontTx/>
              <a:buNone/>
            </a:pPr>
            <a:r>
              <a:rPr lang="en-US" altLang="en-US" sz="1400" b="0"/>
              <a:t>For Taxable Income:</a:t>
            </a:r>
          </a:p>
          <a:p>
            <a:pPr>
              <a:spcBef>
                <a:spcPct val="0"/>
              </a:spcBef>
              <a:spcAft>
                <a:spcPct val="0"/>
              </a:spcAft>
              <a:buClrTx/>
              <a:buSzTx/>
              <a:buFontTx/>
              <a:buNone/>
            </a:pPr>
            <a:r>
              <a:rPr lang="en-US" altLang="en-US" sz="1400" b="0"/>
              <a:t>If class = No: sample mean = 110</a:t>
            </a:r>
          </a:p>
          <a:p>
            <a:pPr>
              <a:spcBef>
                <a:spcPct val="0"/>
              </a:spcBef>
              <a:spcAft>
                <a:spcPct val="0"/>
              </a:spcAft>
              <a:buClrTx/>
              <a:buSzTx/>
              <a:buFontTx/>
              <a:buNone/>
            </a:pPr>
            <a:r>
              <a:rPr lang="en-US" altLang="en-US" sz="1400" b="0"/>
              <a:t>	   sample variance = 2975</a:t>
            </a:r>
          </a:p>
          <a:p>
            <a:pPr>
              <a:spcBef>
                <a:spcPct val="0"/>
              </a:spcBef>
              <a:spcAft>
                <a:spcPct val="0"/>
              </a:spcAft>
              <a:buClrTx/>
              <a:buSzTx/>
              <a:buFontTx/>
              <a:buNone/>
            </a:pPr>
            <a:r>
              <a:rPr lang="en-US" altLang="en-US" sz="1400" b="0"/>
              <a:t>If class = Yes: sample mean = 90</a:t>
            </a:r>
          </a:p>
          <a:p>
            <a:pPr>
              <a:spcBef>
                <a:spcPct val="0"/>
              </a:spcBef>
              <a:spcAft>
                <a:spcPct val="0"/>
              </a:spcAft>
              <a:buClrTx/>
              <a:buSzTx/>
              <a:buFontTx/>
              <a:buNone/>
            </a:pPr>
            <a:r>
              <a:rPr lang="en-US" altLang="en-US" sz="1400" b="0"/>
              <a:t>	   sample variance = 25</a:t>
            </a:r>
          </a:p>
          <a:p>
            <a:pPr>
              <a:spcBef>
                <a:spcPct val="0"/>
              </a:spcBef>
              <a:spcAft>
                <a:spcPct val="0"/>
              </a:spcAft>
              <a:buClrTx/>
              <a:buSzTx/>
              <a:buFontTx/>
              <a:buNone/>
            </a:pPr>
            <a:endParaRPr lang="en-US" altLang="en-US" sz="1400" b="0"/>
          </a:p>
        </p:txBody>
      </p:sp>
      <p:sp>
        <p:nvSpPr>
          <p:cNvPr id="2" name="Rectangle 1">
            <a:extLst>
              <a:ext uri="{FF2B5EF4-FFF2-40B4-BE49-F238E27FC236}">
                <a16:creationId xmlns:a16="http://schemas.microsoft.com/office/drawing/2014/main" id="{358DFDC8-4AD1-1E44-0235-A08736CD217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1B94C6-5557-9D6D-47F6-294C338986D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altLang="en-US" dirty="0">
                <a:ea typeface="ＭＳ Ｐゴシック" pitchFamily="34" charset="-128"/>
              </a:rPr>
              <a:t>Example of Naïve Bayes Classifier</a:t>
            </a:r>
          </a:p>
        </p:txBody>
      </p:sp>
      <p:sp>
        <p:nvSpPr>
          <p:cNvPr id="15366" name="Text Box 6"/>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dirty="0">
                <a:solidFill>
                  <a:srgbClr val="FF0000"/>
                </a:solidFill>
              </a:rPr>
              <a:t>Given a Test Record:</a:t>
            </a:r>
          </a:p>
        </p:txBody>
      </p:sp>
      <p:sp>
        <p:nvSpPr>
          <p:cNvPr id="32773" name="TextBox 1"/>
          <p:cNvSpPr txBox="1">
            <a:spLocks noChangeArrowheads="1"/>
          </p:cNvSpPr>
          <p:nvPr/>
        </p:nvSpPr>
        <p:spPr bwMode="auto">
          <a:xfrm>
            <a:off x="228600" y="19812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dirty="0"/>
              <a:t>Naïve  Bayes Classifier:</a:t>
            </a:r>
          </a:p>
          <a:p>
            <a:pPr>
              <a:spcBef>
                <a:spcPct val="0"/>
              </a:spcBef>
              <a:spcAft>
                <a:spcPct val="0"/>
              </a:spcAft>
              <a:buClrTx/>
              <a:buSzTx/>
              <a:buFontTx/>
              <a:buNone/>
            </a:pPr>
            <a:endParaRPr lang="en-US" altLang="en-US" sz="1400" dirty="0"/>
          </a:p>
          <a:p>
            <a:pPr>
              <a:spcBef>
                <a:spcPct val="0"/>
              </a:spcBef>
              <a:spcAft>
                <a:spcPct val="0"/>
              </a:spcAft>
              <a:buClrTx/>
              <a:buSzTx/>
              <a:buFontTx/>
              <a:buNone/>
            </a:pPr>
            <a:r>
              <a:rPr lang="en-US" altLang="en-US" sz="1400" b="0" dirty="0"/>
              <a:t>P(Refund = Yes | No) = 3/7</a:t>
            </a:r>
          </a:p>
          <a:p>
            <a:pPr>
              <a:spcBef>
                <a:spcPct val="0"/>
              </a:spcBef>
              <a:spcAft>
                <a:spcPct val="0"/>
              </a:spcAft>
              <a:buClrTx/>
              <a:buSzTx/>
              <a:buFontTx/>
              <a:buNone/>
            </a:pPr>
            <a:r>
              <a:rPr lang="en-US" altLang="en-US" sz="1400" b="0" dirty="0"/>
              <a:t>P(Refund = No | No) = 4/7</a:t>
            </a:r>
          </a:p>
          <a:p>
            <a:pPr>
              <a:spcBef>
                <a:spcPct val="0"/>
              </a:spcBef>
              <a:spcAft>
                <a:spcPct val="0"/>
              </a:spcAft>
              <a:buClrTx/>
              <a:buSzTx/>
              <a:buFontTx/>
              <a:buNone/>
            </a:pPr>
            <a:r>
              <a:rPr lang="en-US" altLang="en-US" sz="1400" b="0" dirty="0"/>
              <a:t>P(Refund = Yes | Yes) = 0</a:t>
            </a:r>
          </a:p>
          <a:p>
            <a:pPr>
              <a:spcBef>
                <a:spcPct val="0"/>
              </a:spcBef>
              <a:spcAft>
                <a:spcPct val="0"/>
              </a:spcAft>
              <a:buClrTx/>
              <a:buSzTx/>
              <a:buFontTx/>
              <a:buNone/>
            </a:pPr>
            <a:r>
              <a:rPr lang="en-US" altLang="en-US" sz="1400" b="0" dirty="0"/>
              <a:t>P(Refund = No | Yes) = 1</a:t>
            </a:r>
          </a:p>
          <a:p>
            <a:pPr>
              <a:spcBef>
                <a:spcPct val="0"/>
              </a:spcBef>
              <a:spcAft>
                <a:spcPct val="0"/>
              </a:spcAft>
              <a:buClrTx/>
              <a:buSzTx/>
              <a:buFontTx/>
              <a:buNone/>
            </a:pPr>
            <a:r>
              <a:rPr lang="en-US" altLang="en-US" sz="1400" b="0" dirty="0"/>
              <a:t>P(Marital Status = Single | No) = 2/7</a:t>
            </a:r>
          </a:p>
          <a:p>
            <a:pPr>
              <a:spcBef>
                <a:spcPct val="0"/>
              </a:spcBef>
              <a:spcAft>
                <a:spcPct val="0"/>
              </a:spcAft>
              <a:buClrTx/>
              <a:buSzTx/>
              <a:buFontTx/>
              <a:buNone/>
            </a:pPr>
            <a:r>
              <a:rPr lang="en-US" altLang="en-US" sz="1400" b="0" dirty="0"/>
              <a:t>P(Marital Status = Divorced | No) = 1/7</a:t>
            </a:r>
          </a:p>
          <a:p>
            <a:pPr>
              <a:spcBef>
                <a:spcPct val="0"/>
              </a:spcBef>
              <a:spcAft>
                <a:spcPct val="0"/>
              </a:spcAft>
              <a:buClrTx/>
              <a:buSzTx/>
              <a:buFontTx/>
              <a:buNone/>
            </a:pPr>
            <a:r>
              <a:rPr lang="en-US" altLang="en-US" sz="1400" b="0" dirty="0"/>
              <a:t>P(Marital Status = Married | No) = 4/7</a:t>
            </a:r>
          </a:p>
          <a:p>
            <a:pPr>
              <a:spcBef>
                <a:spcPct val="0"/>
              </a:spcBef>
              <a:spcAft>
                <a:spcPct val="0"/>
              </a:spcAft>
              <a:buClrTx/>
              <a:buSzTx/>
              <a:buFontTx/>
              <a:buNone/>
            </a:pPr>
            <a:r>
              <a:rPr lang="en-US" altLang="en-US" sz="1400" b="0" dirty="0"/>
              <a:t>P(Marital Status = Single | Yes) = 2/3</a:t>
            </a:r>
          </a:p>
          <a:p>
            <a:pPr>
              <a:spcBef>
                <a:spcPct val="0"/>
              </a:spcBef>
              <a:spcAft>
                <a:spcPct val="0"/>
              </a:spcAft>
              <a:buClrTx/>
              <a:buSzTx/>
              <a:buFontTx/>
              <a:buNone/>
            </a:pPr>
            <a:r>
              <a:rPr lang="en-US" altLang="en-US" sz="1400" b="0" dirty="0"/>
              <a:t>P(Marital Status = Divorced | Yes) = 1/3</a:t>
            </a:r>
          </a:p>
          <a:p>
            <a:pPr>
              <a:spcBef>
                <a:spcPct val="0"/>
              </a:spcBef>
              <a:spcAft>
                <a:spcPct val="0"/>
              </a:spcAft>
              <a:buClrTx/>
              <a:buSzTx/>
              <a:buFontTx/>
              <a:buNone/>
            </a:pPr>
            <a:r>
              <a:rPr lang="en-US" altLang="en-US" sz="1400" b="0" dirty="0"/>
              <a:t>P(Marital Status = Married | Yes) = 0</a:t>
            </a:r>
          </a:p>
          <a:p>
            <a:pPr>
              <a:spcBef>
                <a:spcPct val="0"/>
              </a:spcBef>
              <a:spcAft>
                <a:spcPct val="0"/>
              </a:spcAft>
              <a:buClrTx/>
              <a:buSzTx/>
              <a:buFontTx/>
              <a:buNone/>
            </a:pPr>
            <a:endParaRPr lang="en-US" altLang="en-US" sz="1400" b="0" dirty="0"/>
          </a:p>
          <a:p>
            <a:pPr>
              <a:spcBef>
                <a:spcPct val="0"/>
              </a:spcBef>
              <a:spcAft>
                <a:spcPct val="0"/>
              </a:spcAft>
              <a:buClrTx/>
              <a:buSzTx/>
              <a:buFontTx/>
              <a:buNone/>
            </a:pPr>
            <a:r>
              <a:rPr lang="en-US" altLang="en-US" sz="1400" b="0" dirty="0"/>
              <a:t>For Taxable Income:</a:t>
            </a:r>
          </a:p>
          <a:p>
            <a:pPr>
              <a:spcBef>
                <a:spcPct val="0"/>
              </a:spcBef>
              <a:spcAft>
                <a:spcPct val="0"/>
              </a:spcAft>
              <a:buClrTx/>
              <a:buSzTx/>
              <a:buFontTx/>
              <a:buNone/>
            </a:pPr>
            <a:r>
              <a:rPr lang="en-US" altLang="en-US" sz="1400" b="0" dirty="0"/>
              <a:t>If class = No: sample mean = 110</a:t>
            </a:r>
          </a:p>
          <a:p>
            <a:pPr>
              <a:spcBef>
                <a:spcPct val="0"/>
              </a:spcBef>
              <a:spcAft>
                <a:spcPct val="0"/>
              </a:spcAft>
              <a:buClrTx/>
              <a:buSzTx/>
              <a:buFontTx/>
              <a:buNone/>
            </a:pPr>
            <a:r>
              <a:rPr lang="en-US" altLang="en-US" sz="1400" b="0" dirty="0"/>
              <a:t>	   sample variance = 2975</a:t>
            </a:r>
          </a:p>
          <a:p>
            <a:pPr>
              <a:spcBef>
                <a:spcPct val="0"/>
              </a:spcBef>
              <a:spcAft>
                <a:spcPct val="0"/>
              </a:spcAft>
              <a:buClrTx/>
              <a:buSzTx/>
              <a:buFontTx/>
              <a:buNone/>
            </a:pPr>
            <a:r>
              <a:rPr lang="en-US" altLang="en-US" sz="1400" b="0" dirty="0"/>
              <a:t>If class = Yes: sample mean = 90</a:t>
            </a:r>
          </a:p>
          <a:p>
            <a:pPr>
              <a:spcBef>
                <a:spcPct val="0"/>
              </a:spcBef>
              <a:spcAft>
                <a:spcPct val="0"/>
              </a:spcAft>
              <a:buClrTx/>
              <a:buSzTx/>
              <a:buFontTx/>
              <a:buNone/>
            </a:pPr>
            <a:r>
              <a:rPr lang="en-US" altLang="en-US" sz="1400" b="0" dirty="0"/>
              <a:t>	   sample variance = 25</a:t>
            </a:r>
          </a:p>
          <a:p>
            <a:pPr>
              <a:spcBef>
                <a:spcPct val="0"/>
              </a:spcBef>
              <a:spcAft>
                <a:spcPct val="0"/>
              </a:spcAft>
              <a:buClrTx/>
              <a:buSzTx/>
              <a:buFontTx/>
              <a:buNone/>
            </a:pPr>
            <a:endParaRPr lang="en-US" altLang="en-US" sz="1400" b="0" dirty="0"/>
          </a:p>
        </p:txBody>
      </p:sp>
      <p:sp>
        <p:nvSpPr>
          <p:cNvPr id="2" name="Rectangle 1">
            <a:extLst>
              <a:ext uri="{FF2B5EF4-FFF2-40B4-BE49-F238E27FC236}">
                <a16:creationId xmlns:a16="http://schemas.microsoft.com/office/drawing/2014/main" id="{358DFDC8-4AD1-1E44-0235-A08736CD217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A1B94C6-5557-9D6D-47F6-294C338986D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202699203"/>
              </p:ext>
            </p:extLst>
          </p:nvPr>
        </p:nvGraphicFramePr>
        <p:xfrm>
          <a:off x="4267200" y="1600200"/>
          <a:ext cx="4195763" cy="403860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t="20895"/>
                      <a:stretch>
                        <a:fillRect/>
                      </a:stretch>
                    </p:blipFill>
                    <p:spPr bwMode="auto">
                      <a:xfrm>
                        <a:off x="4267200" y="1600200"/>
                        <a:ext cx="41957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59134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381000"/>
            <a:ext cx="8763000" cy="533400"/>
          </a:xfrm>
        </p:spPr>
        <p:txBody>
          <a:bodyPr/>
          <a:lstStyle/>
          <a:p>
            <a:pPr>
              <a:defRPr/>
            </a:pPr>
            <a:r>
              <a:rPr lang="en-US" altLang="en-US" sz="2400" dirty="0">
                <a:ea typeface="ＭＳ Ｐゴシック" pitchFamily="34" charset="-128"/>
              </a:rPr>
              <a:t>Naïve Bayes Classifier can make decisions with partial information about attributes in the test record</a:t>
            </a:r>
          </a:p>
        </p:txBody>
      </p:sp>
      <p:sp>
        <p:nvSpPr>
          <p:cNvPr id="15365" name="Rectangle 5"/>
          <p:cNvSpPr>
            <a:spLocks noChangeArrowheads="1"/>
          </p:cNvSpPr>
          <p:nvPr/>
        </p:nvSpPr>
        <p:spPr bwMode="auto">
          <a:xfrm>
            <a:off x="3733800" y="1143000"/>
            <a:ext cx="54102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marL="0" indent="0">
              <a:spcBef>
                <a:spcPct val="10000"/>
              </a:spcBef>
              <a:spcAft>
                <a:spcPts val="400"/>
              </a:spcAft>
              <a:buClr>
                <a:srgbClr val="0C7B9C"/>
              </a:buClr>
              <a:buSzPct val="75000"/>
              <a:defRPr/>
            </a:pPr>
            <a:r>
              <a:rPr lang="en-US" altLang="en-US" sz="1600" b="0" dirty="0"/>
              <a:t>     P(Yes) = 3/10</a:t>
            </a:r>
          </a:p>
          <a:p>
            <a:pPr>
              <a:spcBef>
                <a:spcPct val="10000"/>
              </a:spcBef>
              <a:spcAft>
                <a:spcPts val="400"/>
              </a:spcAft>
              <a:buClr>
                <a:srgbClr val="0C7B9C"/>
              </a:buClr>
              <a:buSzPct val="75000"/>
              <a:defRPr/>
            </a:pPr>
            <a:r>
              <a:rPr lang="en-US" altLang="en-US" sz="1600" b="0" dirty="0"/>
              <a:t>     P(No) = 7/10</a:t>
            </a:r>
          </a:p>
          <a:p>
            <a:pPr>
              <a:spcBef>
                <a:spcPct val="10000"/>
              </a:spcBef>
              <a:spcAft>
                <a:spcPts val="400"/>
              </a:spcAft>
              <a:buClr>
                <a:srgbClr val="0C7B9C"/>
              </a:buClr>
              <a:buSzPct val="75000"/>
              <a:defRPr/>
            </a:pPr>
            <a:endParaRPr lang="en-US" altLang="en-US" sz="500" b="0" dirty="0"/>
          </a:p>
          <a:p>
            <a:pPr>
              <a:spcBef>
                <a:spcPct val="10000"/>
              </a:spcBef>
              <a:spcAft>
                <a:spcPts val="400"/>
              </a:spcAft>
              <a:buClr>
                <a:srgbClr val="0C7B9C"/>
              </a:buClr>
              <a:buSzPct val="75000"/>
              <a:defRPr/>
            </a:pPr>
            <a:r>
              <a:rPr lang="en-US" altLang="en-US" sz="1600" dirty="0"/>
              <a:t>If we only know that marital status is Divorced, then</a:t>
            </a:r>
            <a:r>
              <a:rPr lang="en-US" altLang="en-US" sz="1600" b="0" dirty="0"/>
              <a:t>:</a:t>
            </a:r>
          </a:p>
          <a:p>
            <a:pPr marL="0" indent="0">
              <a:spcBef>
                <a:spcPct val="10000"/>
              </a:spcBef>
              <a:spcAft>
                <a:spcPts val="400"/>
              </a:spcAft>
              <a:buClr>
                <a:srgbClr val="0C7B9C"/>
              </a:buClr>
              <a:buSzPct val="75000"/>
              <a:defRPr/>
            </a:pPr>
            <a:r>
              <a:rPr lang="en-US" altLang="en-US" sz="1600" b="0" dirty="0"/>
              <a:t>     P(Yes | Divorced) = 1/3 x 3/10 / P(Divorced)</a:t>
            </a:r>
          </a:p>
          <a:p>
            <a:pPr>
              <a:spcBef>
                <a:spcPct val="10000"/>
              </a:spcBef>
              <a:spcAft>
                <a:spcPts val="400"/>
              </a:spcAft>
              <a:buClr>
                <a:srgbClr val="0C7B9C"/>
              </a:buClr>
              <a:buSzPct val="75000"/>
              <a:defRPr/>
            </a:pPr>
            <a:r>
              <a:rPr lang="en-US" altLang="en-US" sz="1600" b="0" dirty="0"/>
              <a:t>     P(No | Divorced) = 1/7 x 7/10 / P(Divorced)</a:t>
            </a:r>
          </a:p>
          <a:p>
            <a:pPr>
              <a:spcBef>
                <a:spcPct val="10000"/>
              </a:spcBef>
              <a:spcAft>
                <a:spcPts val="400"/>
              </a:spcAft>
              <a:buClr>
                <a:srgbClr val="0C7B9C"/>
              </a:buClr>
              <a:buSzPct val="75000"/>
              <a:defRPr/>
            </a:pPr>
            <a:endParaRPr lang="en-US" altLang="en-US" sz="500" b="0" dirty="0"/>
          </a:p>
          <a:p>
            <a:pPr>
              <a:spcBef>
                <a:spcPct val="10000"/>
              </a:spcBef>
              <a:spcAft>
                <a:spcPts val="400"/>
              </a:spcAft>
              <a:buClr>
                <a:srgbClr val="0C7B9C"/>
              </a:buClr>
              <a:buSzPct val="75000"/>
              <a:defRPr/>
            </a:pPr>
            <a:r>
              <a:rPr lang="en-US" altLang="en-US" sz="1600" dirty="0">
                <a:sym typeface="Symbol" charset="2"/>
              </a:rPr>
              <a:t>If we also know that Refund = No, then</a:t>
            </a:r>
          </a:p>
          <a:p>
            <a:pPr marL="0" indent="0">
              <a:spcBef>
                <a:spcPct val="10000"/>
              </a:spcBef>
              <a:spcAft>
                <a:spcPts val="400"/>
              </a:spcAft>
              <a:buClr>
                <a:srgbClr val="0C7B9C"/>
              </a:buClr>
              <a:buSzPct val="75000"/>
              <a:defRPr/>
            </a:pPr>
            <a:r>
              <a:rPr lang="en-US" altLang="en-US" sz="1600" b="0" dirty="0"/>
              <a:t>     P(Yes | Refund = No, Divorced) = 1 x 1/3 x 3/10 / 		          P(Divorced, Refund = No)</a:t>
            </a:r>
          </a:p>
          <a:p>
            <a:pPr>
              <a:spcBef>
                <a:spcPct val="10000"/>
              </a:spcBef>
              <a:spcAft>
                <a:spcPts val="400"/>
              </a:spcAft>
              <a:buClr>
                <a:srgbClr val="0C7B9C"/>
              </a:buClr>
              <a:buSzPct val="75000"/>
              <a:defRPr/>
            </a:pPr>
            <a:r>
              <a:rPr lang="en-US" altLang="en-US" sz="1600" b="0" dirty="0">
                <a:solidFill>
                  <a:srgbClr val="000000"/>
                </a:solidFill>
              </a:rPr>
              <a:t>     P(No | Refund = No, Divorced) = 4/7 x 1/7 x 7/10 /    		          </a:t>
            </a:r>
            <a:r>
              <a:rPr lang="en-US" altLang="en-US" sz="1600" b="0" dirty="0"/>
              <a:t>P(Divorced, Refund = No)</a:t>
            </a:r>
          </a:p>
          <a:p>
            <a:pPr>
              <a:spcBef>
                <a:spcPct val="10000"/>
              </a:spcBef>
              <a:spcAft>
                <a:spcPts val="400"/>
              </a:spcAft>
              <a:buClr>
                <a:srgbClr val="0C7B9C"/>
              </a:buClr>
              <a:buSzPct val="75000"/>
              <a:defRPr/>
            </a:pPr>
            <a:r>
              <a:rPr lang="en-US" altLang="en-US" sz="1600" dirty="0">
                <a:sym typeface="Symbol" charset="2"/>
              </a:rPr>
              <a:t>If we also know that Taxable Income = 120, then</a:t>
            </a:r>
          </a:p>
          <a:p>
            <a:pPr marL="0" indent="0">
              <a:spcBef>
                <a:spcPct val="10000"/>
              </a:spcBef>
              <a:spcAft>
                <a:spcPts val="400"/>
              </a:spcAft>
              <a:buClr>
                <a:srgbClr val="0C7B9C"/>
              </a:buClr>
              <a:buSzPct val="75000"/>
              <a:defRPr/>
            </a:pPr>
            <a:r>
              <a:rPr lang="en-US" altLang="en-US" sz="1600" b="0" dirty="0"/>
              <a:t>     P(Yes | Refund = No, Divorced, Income = 120) =</a:t>
            </a:r>
            <a:br>
              <a:rPr lang="en-US" altLang="en-US" sz="1600" b="0" dirty="0"/>
            </a:br>
            <a:r>
              <a:rPr lang="en-US" altLang="en-US" sz="1600" b="0" dirty="0"/>
              <a:t>                                              1.2 x10</a:t>
            </a:r>
            <a:r>
              <a:rPr lang="en-US" altLang="en-US" sz="1600" b="0" baseline="30000" dirty="0"/>
              <a:t>-9</a:t>
            </a:r>
            <a:r>
              <a:rPr lang="en-US" altLang="en-US" sz="1600" b="0" dirty="0"/>
              <a:t> x  1 x 1/3 x 3/10 /     	P(Divorced, Refund = No,  Income = 120 )</a:t>
            </a:r>
          </a:p>
          <a:p>
            <a:pPr>
              <a:spcBef>
                <a:spcPct val="10000"/>
              </a:spcBef>
              <a:spcAft>
                <a:spcPts val="400"/>
              </a:spcAft>
              <a:buClr>
                <a:srgbClr val="0C7B9C"/>
              </a:buClr>
              <a:buSzPct val="75000"/>
              <a:defRPr/>
            </a:pPr>
            <a:r>
              <a:rPr lang="en-US" altLang="en-US" sz="1600" b="0" dirty="0">
                <a:solidFill>
                  <a:srgbClr val="000000"/>
                </a:solidFill>
              </a:rPr>
              <a:t>     P(No | Refund = No, Divorced Income = 120) = </a:t>
            </a:r>
            <a:br>
              <a:rPr lang="en-US" altLang="en-US" sz="1600" b="0" dirty="0">
                <a:solidFill>
                  <a:srgbClr val="000000"/>
                </a:solidFill>
              </a:rPr>
            </a:br>
            <a:r>
              <a:rPr lang="en-US" altLang="en-US" sz="1600" b="0" dirty="0">
                <a:solidFill>
                  <a:srgbClr val="000000"/>
                </a:solidFill>
              </a:rPr>
              <a:t>                                       0.0072  x 4/7 x 1/7 x 7/10 /                	</a:t>
            </a:r>
            <a:r>
              <a:rPr lang="en-US" altLang="en-US" sz="1600" b="0" dirty="0"/>
              <a:t>P(Divorced, Refund = No, Income = 120)</a:t>
            </a:r>
          </a:p>
          <a:p>
            <a:pPr>
              <a:spcBef>
                <a:spcPct val="10000"/>
              </a:spcBef>
              <a:spcAft>
                <a:spcPts val="400"/>
              </a:spcAft>
              <a:buClr>
                <a:srgbClr val="0C7B9C"/>
              </a:buClr>
              <a:buSzPct val="75000"/>
              <a:defRPr/>
            </a:pPr>
            <a:endParaRPr lang="en-US" altLang="en-US" sz="1600" b="0" dirty="0"/>
          </a:p>
        </p:txBody>
      </p:sp>
      <p:sp>
        <p:nvSpPr>
          <p:cNvPr id="15366" name="Text Box 6"/>
          <p:cNvSpPr txBox="1">
            <a:spLocks noChangeArrowheads="1"/>
          </p:cNvSpPr>
          <p:nvPr/>
        </p:nvSpPr>
        <p:spPr bwMode="auto">
          <a:xfrm>
            <a:off x="228600" y="990600"/>
            <a:ext cx="3316288"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dirty="0">
                <a:solidFill>
                  <a:srgbClr val="FF0000"/>
                </a:solidFill>
              </a:rPr>
              <a:t>Even in absence of information about any attributes, we can use </a:t>
            </a:r>
            <a:r>
              <a:rPr lang="en-US" dirty="0" err="1">
                <a:solidFill>
                  <a:srgbClr val="FF0000"/>
                </a:solidFill>
              </a:rPr>
              <a:t>Apriori</a:t>
            </a:r>
            <a:r>
              <a:rPr lang="en-US" dirty="0">
                <a:solidFill>
                  <a:srgbClr val="FF0000"/>
                </a:solidFill>
              </a:rPr>
              <a:t> Probabilities of Class Variable:</a:t>
            </a:r>
          </a:p>
          <a:p>
            <a:pPr>
              <a:spcBef>
                <a:spcPct val="50000"/>
              </a:spcBef>
              <a:defRPr/>
            </a:pPr>
            <a:endParaRPr lang="en-US" dirty="0">
              <a:solidFill>
                <a:srgbClr val="FF0000"/>
              </a:solidFill>
            </a:endParaRPr>
          </a:p>
        </p:txBody>
      </p:sp>
      <p:sp>
        <p:nvSpPr>
          <p:cNvPr id="33797" name="TextBox 1"/>
          <p:cNvSpPr txBox="1">
            <a:spLocks noChangeArrowheads="1"/>
          </p:cNvSpPr>
          <p:nvPr/>
        </p:nvSpPr>
        <p:spPr bwMode="auto">
          <a:xfrm>
            <a:off x="228600" y="19558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dirty="0"/>
              <a:t>Naïve  Bayes Classifier:</a:t>
            </a:r>
          </a:p>
          <a:p>
            <a:pPr>
              <a:spcBef>
                <a:spcPct val="0"/>
              </a:spcBef>
              <a:spcAft>
                <a:spcPct val="0"/>
              </a:spcAft>
              <a:buClrTx/>
              <a:buSzTx/>
              <a:buFontTx/>
              <a:buNone/>
            </a:pPr>
            <a:endParaRPr lang="en-US" altLang="en-US" sz="1400" dirty="0"/>
          </a:p>
          <a:p>
            <a:pPr>
              <a:spcBef>
                <a:spcPct val="0"/>
              </a:spcBef>
              <a:spcAft>
                <a:spcPct val="0"/>
              </a:spcAft>
              <a:buClrTx/>
              <a:buSzTx/>
              <a:buFontTx/>
              <a:buNone/>
            </a:pPr>
            <a:r>
              <a:rPr lang="en-US" altLang="en-US" sz="1400" b="0" dirty="0"/>
              <a:t>P(Refund = Yes | No) = 3/7</a:t>
            </a:r>
          </a:p>
          <a:p>
            <a:pPr>
              <a:spcBef>
                <a:spcPct val="0"/>
              </a:spcBef>
              <a:spcAft>
                <a:spcPct val="0"/>
              </a:spcAft>
              <a:buClrTx/>
              <a:buSzTx/>
              <a:buFontTx/>
              <a:buNone/>
            </a:pPr>
            <a:r>
              <a:rPr lang="en-US" altLang="en-US" sz="1400" b="0" dirty="0"/>
              <a:t>P(Refund = No | No) = 4/7</a:t>
            </a:r>
          </a:p>
          <a:p>
            <a:pPr>
              <a:spcBef>
                <a:spcPct val="0"/>
              </a:spcBef>
              <a:spcAft>
                <a:spcPct val="0"/>
              </a:spcAft>
              <a:buClrTx/>
              <a:buSzTx/>
              <a:buFontTx/>
              <a:buNone/>
            </a:pPr>
            <a:r>
              <a:rPr lang="en-US" altLang="en-US" sz="1400" b="0" dirty="0"/>
              <a:t>P(Refund = Yes | Yes) = 0</a:t>
            </a:r>
          </a:p>
          <a:p>
            <a:pPr>
              <a:spcBef>
                <a:spcPct val="0"/>
              </a:spcBef>
              <a:spcAft>
                <a:spcPct val="0"/>
              </a:spcAft>
              <a:buClrTx/>
              <a:buSzTx/>
              <a:buFontTx/>
              <a:buNone/>
            </a:pPr>
            <a:r>
              <a:rPr lang="en-US" altLang="en-US" sz="1400" b="0" dirty="0"/>
              <a:t>P(Refund = No | Yes) = 1</a:t>
            </a:r>
          </a:p>
          <a:p>
            <a:pPr>
              <a:spcBef>
                <a:spcPct val="0"/>
              </a:spcBef>
              <a:spcAft>
                <a:spcPct val="0"/>
              </a:spcAft>
              <a:buClrTx/>
              <a:buSzTx/>
              <a:buFontTx/>
              <a:buNone/>
            </a:pPr>
            <a:r>
              <a:rPr lang="en-US" altLang="en-US" sz="1400" b="0" dirty="0"/>
              <a:t>P(Marital Status = Single | No) = 2/7</a:t>
            </a:r>
          </a:p>
          <a:p>
            <a:pPr>
              <a:spcBef>
                <a:spcPct val="0"/>
              </a:spcBef>
              <a:spcAft>
                <a:spcPct val="0"/>
              </a:spcAft>
              <a:buClrTx/>
              <a:buSzTx/>
              <a:buFontTx/>
              <a:buNone/>
            </a:pPr>
            <a:r>
              <a:rPr lang="en-US" altLang="en-US" sz="1400" b="0" dirty="0"/>
              <a:t>P(Marital Status = Divorced | No) = 1/7</a:t>
            </a:r>
          </a:p>
          <a:p>
            <a:pPr>
              <a:spcBef>
                <a:spcPct val="0"/>
              </a:spcBef>
              <a:spcAft>
                <a:spcPct val="0"/>
              </a:spcAft>
              <a:buClrTx/>
              <a:buSzTx/>
              <a:buFontTx/>
              <a:buNone/>
            </a:pPr>
            <a:r>
              <a:rPr lang="en-US" altLang="en-US" sz="1400" b="0" dirty="0"/>
              <a:t>P(Marital Status = Married | No) = 4/7</a:t>
            </a:r>
          </a:p>
          <a:p>
            <a:pPr>
              <a:spcBef>
                <a:spcPct val="0"/>
              </a:spcBef>
              <a:spcAft>
                <a:spcPct val="0"/>
              </a:spcAft>
              <a:buClrTx/>
              <a:buSzTx/>
              <a:buFontTx/>
              <a:buNone/>
            </a:pPr>
            <a:r>
              <a:rPr lang="en-US" altLang="en-US" sz="1400" b="0" dirty="0"/>
              <a:t>P(Marital Status = Single | Yes) = 2/3</a:t>
            </a:r>
          </a:p>
          <a:p>
            <a:pPr>
              <a:spcBef>
                <a:spcPct val="0"/>
              </a:spcBef>
              <a:spcAft>
                <a:spcPct val="0"/>
              </a:spcAft>
              <a:buClrTx/>
              <a:buSzTx/>
              <a:buFontTx/>
              <a:buNone/>
            </a:pPr>
            <a:r>
              <a:rPr lang="en-US" altLang="en-US" sz="1400" b="0" dirty="0"/>
              <a:t>P(Marital Status = Divorced | Yes) = 1/3</a:t>
            </a:r>
          </a:p>
          <a:p>
            <a:pPr>
              <a:spcBef>
                <a:spcPct val="0"/>
              </a:spcBef>
              <a:spcAft>
                <a:spcPct val="0"/>
              </a:spcAft>
              <a:buClrTx/>
              <a:buSzTx/>
              <a:buFontTx/>
              <a:buNone/>
            </a:pPr>
            <a:r>
              <a:rPr lang="en-US" altLang="en-US" sz="1400" b="0" dirty="0"/>
              <a:t>P(Marital Status = Married | Yes) = 0</a:t>
            </a:r>
          </a:p>
          <a:p>
            <a:pPr>
              <a:spcBef>
                <a:spcPct val="0"/>
              </a:spcBef>
              <a:spcAft>
                <a:spcPct val="0"/>
              </a:spcAft>
              <a:buClrTx/>
              <a:buSzTx/>
              <a:buFontTx/>
              <a:buNone/>
            </a:pPr>
            <a:endParaRPr lang="en-US" altLang="en-US" sz="1400" b="0" dirty="0"/>
          </a:p>
          <a:p>
            <a:pPr>
              <a:spcBef>
                <a:spcPct val="0"/>
              </a:spcBef>
              <a:spcAft>
                <a:spcPct val="0"/>
              </a:spcAft>
              <a:buClrTx/>
              <a:buSzTx/>
              <a:buFontTx/>
              <a:buNone/>
            </a:pPr>
            <a:r>
              <a:rPr lang="en-US" altLang="en-US" sz="1400" b="0" dirty="0"/>
              <a:t>For Taxable Income:</a:t>
            </a:r>
          </a:p>
          <a:p>
            <a:pPr>
              <a:spcBef>
                <a:spcPct val="0"/>
              </a:spcBef>
              <a:spcAft>
                <a:spcPct val="0"/>
              </a:spcAft>
              <a:buClrTx/>
              <a:buSzTx/>
              <a:buFontTx/>
              <a:buNone/>
            </a:pPr>
            <a:r>
              <a:rPr lang="en-US" altLang="en-US" sz="1400" b="0" dirty="0"/>
              <a:t>If class = No: sample mean = 110</a:t>
            </a:r>
          </a:p>
          <a:p>
            <a:pPr>
              <a:spcBef>
                <a:spcPct val="0"/>
              </a:spcBef>
              <a:spcAft>
                <a:spcPct val="0"/>
              </a:spcAft>
              <a:buClrTx/>
              <a:buSzTx/>
              <a:buFontTx/>
              <a:buNone/>
            </a:pPr>
            <a:r>
              <a:rPr lang="en-US" altLang="en-US" sz="1400" b="0" dirty="0"/>
              <a:t>	   sample variance = 2975</a:t>
            </a:r>
          </a:p>
          <a:p>
            <a:pPr>
              <a:spcBef>
                <a:spcPct val="0"/>
              </a:spcBef>
              <a:spcAft>
                <a:spcPct val="0"/>
              </a:spcAft>
              <a:buClrTx/>
              <a:buSzTx/>
              <a:buFontTx/>
              <a:buNone/>
            </a:pPr>
            <a:r>
              <a:rPr lang="en-US" altLang="en-US" sz="1400" b="0" dirty="0"/>
              <a:t>If class = Yes: sample mean = 90</a:t>
            </a:r>
          </a:p>
          <a:p>
            <a:pPr>
              <a:spcBef>
                <a:spcPct val="0"/>
              </a:spcBef>
              <a:spcAft>
                <a:spcPct val="0"/>
              </a:spcAft>
              <a:buClrTx/>
              <a:buSzTx/>
              <a:buFontTx/>
              <a:buNone/>
            </a:pPr>
            <a:r>
              <a:rPr lang="en-US" altLang="en-US" sz="1400" b="0" dirty="0"/>
              <a:t>	   sample variance = 25</a:t>
            </a:r>
          </a:p>
          <a:p>
            <a:pPr>
              <a:spcBef>
                <a:spcPct val="0"/>
              </a:spcBef>
              <a:spcAft>
                <a:spcPct val="0"/>
              </a:spcAft>
              <a:buClrTx/>
              <a:buSzTx/>
              <a:buFontTx/>
              <a:buNone/>
            </a:pPr>
            <a:endParaRPr lang="en-US" altLang="en-US" sz="1400" b="0" dirty="0"/>
          </a:p>
        </p:txBody>
      </p:sp>
      <p:sp>
        <p:nvSpPr>
          <p:cNvPr id="2" name="Rectangle 1">
            <a:extLst>
              <a:ext uri="{FF2B5EF4-FFF2-40B4-BE49-F238E27FC236}">
                <a16:creationId xmlns:a16="http://schemas.microsoft.com/office/drawing/2014/main" id="{97AFB59A-2C31-90A0-978E-0C348B425DF0}"/>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470D98A0-F158-A3DF-EC9E-3AF916F9DBE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63139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5">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altLang="en-US" dirty="0">
                <a:ea typeface="ＭＳ Ｐゴシック" pitchFamily="34" charset="-128"/>
              </a:rPr>
              <a:t>Issues with Naïve Bayes Classifier</a:t>
            </a:r>
          </a:p>
        </p:txBody>
      </p:sp>
      <p:sp>
        <p:nvSpPr>
          <p:cNvPr id="15365" name="Rectangle 5"/>
          <p:cNvSpPr>
            <a:spLocks noChangeArrowheads="1"/>
          </p:cNvSpPr>
          <p:nvPr/>
        </p:nvSpPr>
        <p:spPr bwMode="auto">
          <a:xfrm>
            <a:off x="3886200" y="2133600"/>
            <a:ext cx="5410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marL="0" indent="0">
              <a:spcBef>
                <a:spcPct val="10000"/>
              </a:spcBef>
              <a:spcAft>
                <a:spcPts val="400"/>
              </a:spcAft>
              <a:buClr>
                <a:srgbClr val="0C7B9C"/>
              </a:buClr>
              <a:buSzPct val="75000"/>
              <a:defRPr/>
            </a:pPr>
            <a:r>
              <a:rPr lang="en-US" altLang="en-US" sz="1800" b="0" dirty="0"/>
              <a:t>     P(Yes) = 3/10</a:t>
            </a:r>
          </a:p>
          <a:p>
            <a:pPr>
              <a:spcBef>
                <a:spcPct val="10000"/>
              </a:spcBef>
              <a:spcAft>
                <a:spcPts val="400"/>
              </a:spcAft>
              <a:buClr>
                <a:srgbClr val="0C7B9C"/>
              </a:buClr>
              <a:buSzPct val="75000"/>
              <a:defRPr/>
            </a:pPr>
            <a:r>
              <a:rPr lang="en-US" altLang="en-US" sz="1800" b="0" dirty="0"/>
              <a:t>     P(No) = 7/10</a:t>
            </a:r>
          </a:p>
          <a:p>
            <a:pPr marL="0" indent="0">
              <a:spcBef>
                <a:spcPct val="10000"/>
              </a:spcBef>
              <a:spcAft>
                <a:spcPts val="400"/>
              </a:spcAft>
              <a:buClr>
                <a:srgbClr val="0C7B9C"/>
              </a:buClr>
              <a:buSzPct val="75000"/>
              <a:defRPr/>
            </a:pPr>
            <a:r>
              <a:rPr lang="en-US" altLang="en-US" sz="1800" b="0" dirty="0"/>
              <a:t>     </a:t>
            </a:r>
          </a:p>
          <a:p>
            <a:pPr marL="0" indent="0">
              <a:spcBef>
                <a:spcPct val="10000"/>
              </a:spcBef>
              <a:spcAft>
                <a:spcPts val="400"/>
              </a:spcAft>
              <a:buClr>
                <a:srgbClr val="0C7B9C"/>
              </a:buClr>
              <a:buSzPct val="75000"/>
              <a:defRPr/>
            </a:pPr>
            <a:r>
              <a:rPr lang="en-US" altLang="en-US" sz="1800" b="0" dirty="0"/>
              <a:t>     P(Yes | Married) = 0 x 3/10 / P(Married)</a:t>
            </a:r>
          </a:p>
          <a:p>
            <a:pPr>
              <a:spcBef>
                <a:spcPct val="10000"/>
              </a:spcBef>
              <a:spcAft>
                <a:spcPts val="400"/>
              </a:spcAft>
              <a:buClr>
                <a:srgbClr val="0C7B9C"/>
              </a:buClr>
              <a:buSzPct val="75000"/>
              <a:defRPr/>
            </a:pPr>
            <a:r>
              <a:rPr lang="en-US" altLang="en-US" sz="1800" b="0" dirty="0"/>
              <a:t>     P(No | Married) = 4/7 x 7/10 / P(Married)</a:t>
            </a:r>
          </a:p>
          <a:p>
            <a:pPr>
              <a:spcBef>
                <a:spcPct val="10000"/>
              </a:spcBef>
              <a:spcAft>
                <a:spcPts val="400"/>
              </a:spcAft>
              <a:buClr>
                <a:srgbClr val="0C7B9C"/>
              </a:buClr>
              <a:buSzPct val="75000"/>
              <a:defRPr/>
            </a:pPr>
            <a:endParaRPr lang="en-US" altLang="en-US" sz="900" b="0" dirty="0">
              <a:sym typeface="Symbol" charset="2"/>
            </a:endParaRPr>
          </a:p>
        </p:txBody>
      </p:sp>
      <p:sp>
        <p:nvSpPr>
          <p:cNvPr id="34819" name="TextBox 1"/>
          <p:cNvSpPr txBox="1">
            <a:spLocks noChangeArrowheads="1"/>
          </p:cNvSpPr>
          <p:nvPr/>
        </p:nvSpPr>
        <p:spPr bwMode="auto">
          <a:xfrm>
            <a:off x="228600" y="19558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dirty="0"/>
              <a:t>Naïve  Bayes Classifier:</a:t>
            </a:r>
          </a:p>
          <a:p>
            <a:pPr>
              <a:spcBef>
                <a:spcPct val="0"/>
              </a:spcBef>
              <a:spcAft>
                <a:spcPct val="0"/>
              </a:spcAft>
              <a:buClrTx/>
              <a:buSzTx/>
              <a:buFontTx/>
              <a:buNone/>
            </a:pPr>
            <a:endParaRPr lang="en-US" altLang="en-US" sz="1400" dirty="0"/>
          </a:p>
          <a:p>
            <a:pPr>
              <a:spcBef>
                <a:spcPct val="0"/>
              </a:spcBef>
              <a:spcAft>
                <a:spcPct val="0"/>
              </a:spcAft>
              <a:buClrTx/>
              <a:buSzTx/>
              <a:buFontTx/>
              <a:buNone/>
            </a:pPr>
            <a:r>
              <a:rPr lang="en-US" altLang="en-US" sz="1400" b="0" dirty="0"/>
              <a:t>P(Refund = Yes | No) = 3/7</a:t>
            </a:r>
          </a:p>
          <a:p>
            <a:pPr>
              <a:spcBef>
                <a:spcPct val="0"/>
              </a:spcBef>
              <a:spcAft>
                <a:spcPct val="0"/>
              </a:spcAft>
              <a:buClrTx/>
              <a:buSzTx/>
              <a:buFontTx/>
              <a:buNone/>
            </a:pPr>
            <a:r>
              <a:rPr lang="en-US" altLang="en-US" sz="1400" b="0" dirty="0"/>
              <a:t>P(Refund = No | No) = 4/7</a:t>
            </a:r>
          </a:p>
          <a:p>
            <a:pPr>
              <a:spcBef>
                <a:spcPct val="0"/>
              </a:spcBef>
              <a:spcAft>
                <a:spcPct val="0"/>
              </a:spcAft>
              <a:buClrTx/>
              <a:buSzTx/>
              <a:buFontTx/>
              <a:buNone/>
            </a:pPr>
            <a:r>
              <a:rPr lang="en-US" altLang="en-US" sz="1400" b="0" dirty="0"/>
              <a:t>P(Refund = Yes | Yes) = 0</a:t>
            </a:r>
          </a:p>
          <a:p>
            <a:pPr>
              <a:spcBef>
                <a:spcPct val="0"/>
              </a:spcBef>
              <a:spcAft>
                <a:spcPct val="0"/>
              </a:spcAft>
              <a:buClrTx/>
              <a:buSzTx/>
              <a:buFontTx/>
              <a:buNone/>
            </a:pPr>
            <a:r>
              <a:rPr lang="en-US" altLang="en-US" sz="1400" b="0" dirty="0"/>
              <a:t>P(Refund = No | Yes) = 1</a:t>
            </a:r>
          </a:p>
          <a:p>
            <a:pPr>
              <a:spcBef>
                <a:spcPct val="0"/>
              </a:spcBef>
              <a:spcAft>
                <a:spcPct val="0"/>
              </a:spcAft>
              <a:buClrTx/>
              <a:buSzTx/>
              <a:buFontTx/>
              <a:buNone/>
            </a:pPr>
            <a:r>
              <a:rPr lang="en-US" altLang="en-US" sz="1400" b="0" dirty="0"/>
              <a:t>P(Marital Status = Single | No) = 2/7</a:t>
            </a:r>
          </a:p>
          <a:p>
            <a:pPr>
              <a:spcBef>
                <a:spcPct val="0"/>
              </a:spcBef>
              <a:spcAft>
                <a:spcPct val="0"/>
              </a:spcAft>
              <a:buClrTx/>
              <a:buSzTx/>
              <a:buFontTx/>
              <a:buNone/>
            </a:pPr>
            <a:r>
              <a:rPr lang="en-US" altLang="en-US" sz="1400" b="0" dirty="0"/>
              <a:t>P(Marital Status = Divorced | No) = 1/7</a:t>
            </a:r>
          </a:p>
          <a:p>
            <a:pPr>
              <a:spcBef>
                <a:spcPct val="0"/>
              </a:spcBef>
              <a:spcAft>
                <a:spcPct val="0"/>
              </a:spcAft>
              <a:buClrTx/>
              <a:buSzTx/>
              <a:buFontTx/>
              <a:buNone/>
            </a:pPr>
            <a:r>
              <a:rPr lang="en-US" altLang="en-US" sz="1400" b="0" dirty="0"/>
              <a:t>P(Marital Status = Married | No) = 4/7</a:t>
            </a:r>
          </a:p>
          <a:p>
            <a:pPr>
              <a:spcBef>
                <a:spcPct val="0"/>
              </a:spcBef>
              <a:spcAft>
                <a:spcPct val="0"/>
              </a:spcAft>
              <a:buClrTx/>
              <a:buSzTx/>
              <a:buFontTx/>
              <a:buNone/>
            </a:pPr>
            <a:r>
              <a:rPr lang="en-US" altLang="en-US" sz="1400" b="0" dirty="0"/>
              <a:t>P(Marital Status = Single | Yes) = 2/3</a:t>
            </a:r>
          </a:p>
          <a:p>
            <a:pPr>
              <a:spcBef>
                <a:spcPct val="0"/>
              </a:spcBef>
              <a:spcAft>
                <a:spcPct val="0"/>
              </a:spcAft>
              <a:buClrTx/>
              <a:buSzTx/>
              <a:buFontTx/>
              <a:buNone/>
            </a:pPr>
            <a:r>
              <a:rPr lang="en-US" altLang="en-US" sz="1400" b="0" dirty="0"/>
              <a:t>P(Marital Status = Divorced | Yes) = 1/3</a:t>
            </a:r>
          </a:p>
          <a:p>
            <a:pPr>
              <a:spcBef>
                <a:spcPct val="0"/>
              </a:spcBef>
              <a:spcAft>
                <a:spcPct val="0"/>
              </a:spcAft>
              <a:buClrTx/>
              <a:buSzTx/>
              <a:buFontTx/>
              <a:buNone/>
            </a:pPr>
            <a:r>
              <a:rPr lang="en-US" altLang="en-US" sz="1400" b="0" dirty="0"/>
              <a:t>P(Marital Status = Married | Yes) = 0</a:t>
            </a:r>
          </a:p>
          <a:p>
            <a:pPr>
              <a:spcBef>
                <a:spcPct val="0"/>
              </a:spcBef>
              <a:spcAft>
                <a:spcPct val="0"/>
              </a:spcAft>
              <a:buClrTx/>
              <a:buSzTx/>
              <a:buFontTx/>
              <a:buNone/>
            </a:pPr>
            <a:endParaRPr lang="en-US" altLang="en-US" sz="1400" b="0" dirty="0"/>
          </a:p>
          <a:p>
            <a:pPr>
              <a:spcBef>
                <a:spcPct val="0"/>
              </a:spcBef>
              <a:spcAft>
                <a:spcPct val="0"/>
              </a:spcAft>
              <a:buClrTx/>
              <a:buSzTx/>
              <a:buFontTx/>
              <a:buNone/>
            </a:pPr>
            <a:r>
              <a:rPr lang="en-US" altLang="en-US" sz="1400" b="0" dirty="0"/>
              <a:t>For Taxable Income:</a:t>
            </a:r>
          </a:p>
          <a:p>
            <a:pPr>
              <a:spcBef>
                <a:spcPct val="0"/>
              </a:spcBef>
              <a:spcAft>
                <a:spcPct val="0"/>
              </a:spcAft>
              <a:buClrTx/>
              <a:buSzTx/>
              <a:buFontTx/>
              <a:buNone/>
            </a:pPr>
            <a:r>
              <a:rPr lang="en-US" altLang="en-US" sz="1400" b="0" dirty="0"/>
              <a:t>If class = No: sample mean = 110</a:t>
            </a:r>
          </a:p>
          <a:p>
            <a:pPr>
              <a:spcBef>
                <a:spcPct val="0"/>
              </a:spcBef>
              <a:spcAft>
                <a:spcPct val="0"/>
              </a:spcAft>
              <a:buClrTx/>
              <a:buSzTx/>
              <a:buFontTx/>
              <a:buNone/>
            </a:pPr>
            <a:r>
              <a:rPr lang="en-US" altLang="en-US" sz="1400" b="0" dirty="0"/>
              <a:t>	   sample variance = 2975</a:t>
            </a:r>
          </a:p>
          <a:p>
            <a:pPr>
              <a:spcBef>
                <a:spcPct val="0"/>
              </a:spcBef>
              <a:spcAft>
                <a:spcPct val="0"/>
              </a:spcAft>
              <a:buClrTx/>
              <a:buSzTx/>
              <a:buFontTx/>
              <a:buNone/>
            </a:pPr>
            <a:r>
              <a:rPr lang="en-US" altLang="en-US" sz="1400" b="0" dirty="0"/>
              <a:t>If class = Yes: sample mean = 90</a:t>
            </a:r>
          </a:p>
          <a:p>
            <a:pPr>
              <a:spcBef>
                <a:spcPct val="0"/>
              </a:spcBef>
              <a:spcAft>
                <a:spcPct val="0"/>
              </a:spcAft>
              <a:buClrTx/>
              <a:buSzTx/>
              <a:buFontTx/>
              <a:buNone/>
            </a:pPr>
            <a:r>
              <a:rPr lang="en-US" altLang="en-US" sz="1400" b="0" dirty="0"/>
              <a:t>	   sample variance = 25</a:t>
            </a:r>
          </a:p>
          <a:p>
            <a:pPr>
              <a:spcBef>
                <a:spcPct val="0"/>
              </a:spcBef>
              <a:spcAft>
                <a:spcPct val="0"/>
              </a:spcAft>
              <a:buClrTx/>
              <a:buSzTx/>
              <a:buFontTx/>
              <a:buNone/>
            </a:pPr>
            <a:endParaRPr lang="en-US" altLang="en-US" sz="1400" b="0" dirty="0"/>
          </a:p>
        </p:txBody>
      </p:sp>
      <p:sp>
        <p:nvSpPr>
          <p:cNvPr id="2" name="TextBox 1"/>
          <p:cNvSpPr txBox="1"/>
          <p:nvPr/>
        </p:nvSpPr>
        <p:spPr>
          <a:xfrm>
            <a:off x="1752600" y="1292423"/>
            <a:ext cx="2686954" cy="369332"/>
          </a:xfrm>
          <a:prstGeom prst="rect">
            <a:avLst/>
          </a:prstGeom>
          <a:noFill/>
        </p:spPr>
        <p:txBody>
          <a:bodyPr wrap="square" rtlCol="0">
            <a:spAutoFit/>
          </a:bodyPr>
          <a:lstStyle/>
          <a:p>
            <a:r>
              <a:rPr lang="en-US" sz="1800" dirty="0"/>
              <a:t>  X = (Married)</a:t>
            </a:r>
          </a:p>
        </p:txBody>
      </p:sp>
      <p:sp>
        <p:nvSpPr>
          <p:cNvPr id="7" name="Text Box 6"/>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dirty="0">
                <a:solidFill>
                  <a:srgbClr val="FF0000"/>
                </a:solidFill>
              </a:rPr>
              <a:t>Given a Test Record:</a:t>
            </a:r>
          </a:p>
        </p:txBody>
      </p:sp>
      <p:sp>
        <p:nvSpPr>
          <p:cNvPr id="3" name="Rectangle 2">
            <a:extLst>
              <a:ext uri="{FF2B5EF4-FFF2-40B4-BE49-F238E27FC236}">
                <a16:creationId xmlns:a16="http://schemas.microsoft.com/office/drawing/2014/main" id="{014E0889-85CD-BFBD-DECB-D14ADFCDF27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4" name="Rectangle 3">
            <a:extLst>
              <a:ext uri="{FF2B5EF4-FFF2-40B4-BE49-F238E27FC236}">
                <a16:creationId xmlns:a16="http://schemas.microsoft.com/office/drawing/2014/main" id="{6DC685EF-0202-FE84-D23D-EDA1444AB73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152400"/>
            <a:ext cx="7594600" cy="533400"/>
          </a:xfrm>
        </p:spPr>
        <p:txBody>
          <a:bodyPr/>
          <a:lstStyle/>
          <a:p>
            <a:r>
              <a:rPr lang="en-US" altLang="en-US" dirty="0"/>
              <a:t>Nearest Neighbor Classifiers</a:t>
            </a:r>
          </a:p>
        </p:txBody>
      </p:sp>
      <p:sp>
        <p:nvSpPr>
          <p:cNvPr id="38915" name="Rectangle 3"/>
          <p:cNvSpPr>
            <a:spLocks noGrp="1" noChangeArrowheads="1"/>
          </p:cNvSpPr>
          <p:nvPr>
            <p:ph type="body" idx="1"/>
          </p:nvPr>
        </p:nvSpPr>
        <p:spPr/>
        <p:txBody>
          <a:bodyPr/>
          <a:lstStyle/>
          <a:p>
            <a:pPr marL="292100" lvl="1" indent="-292100">
              <a:buSzPct val="75000"/>
              <a:buFont typeface="Monotype Sorts" pitchFamily="2" charset="2"/>
              <a:buChar char="l"/>
            </a:pPr>
            <a:r>
              <a:rPr lang="en-IN" sz="2400" dirty="0"/>
              <a:t>Find all the training </a:t>
            </a:r>
            <a:r>
              <a:rPr lang="en-US" sz="2400" dirty="0"/>
              <a:t>examples that are relatively similar to the attributes of the test example</a:t>
            </a:r>
          </a:p>
          <a:p>
            <a:pPr marL="292100" lvl="1" indent="-292100">
              <a:buSzPct val="75000"/>
              <a:buFont typeface="Monotype Sorts" pitchFamily="2" charset="2"/>
              <a:buChar char="l"/>
            </a:pPr>
            <a:r>
              <a:rPr lang="en-IN" sz="2400" dirty="0"/>
              <a:t>These examples, which are known as nearest </a:t>
            </a:r>
            <a:r>
              <a:rPr lang="en-IN" sz="2400" dirty="0" err="1"/>
              <a:t>neighbors</a:t>
            </a:r>
            <a:r>
              <a:rPr lang="en-IN" sz="2400" dirty="0"/>
              <a:t>, can be used to determine the class label of the test example </a:t>
            </a:r>
          </a:p>
          <a:p>
            <a:pPr marL="292100" lvl="1" indent="-292100" algn="just">
              <a:buSzPct val="75000"/>
              <a:buFont typeface="Monotype Sorts" pitchFamily="2" charset="2"/>
              <a:buChar char="l"/>
            </a:pPr>
            <a:r>
              <a:rPr lang="en-IN" sz="2400" dirty="0" err="1"/>
              <a:t>Nearestneighbor</a:t>
            </a:r>
            <a:r>
              <a:rPr lang="en-IN" sz="2400" dirty="0"/>
              <a:t> classifier represents each example as a data point in a d-</a:t>
            </a:r>
            <a:r>
              <a:rPr lang="en-IN" sz="2400" dirty="0" err="1"/>
              <a:t>dimensionalspace</a:t>
            </a:r>
            <a:r>
              <a:rPr lang="en-IN" sz="2400" dirty="0"/>
              <a:t>, where d is the number of attributes</a:t>
            </a:r>
          </a:p>
          <a:p>
            <a:pPr marL="292100" lvl="1" indent="-292100" algn="just">
              <a:buSzPct val="75000"/>
              <a:buFont typeface="Monotype Sorts" pitchFamily="2" charset="2"/>
              <a:buChar char="l"/>
            </a:pPr>
            <a:r>
              <a:rPr lang="en-IN" sz="2400" dirty="0"/>
              <a:t>Given a test example, its proximity to the rest of the data points in the training set is computed, using one </a:t>
            </a:r>
            <a:r>
              <a:rPr lang="en-IN" sz="2400" dirty="0" err="1"/>
              <a:t>ofthe</a:t>
            </a:r>
            <a:r>
              <a:rPr lang="en-IN" sz="2400" dirty="0"/>
              <a:t> proximity measures</a:t>
            </a:r>
          </a:p>
          <a:p>
            <a:pPr marL="292100" lvl="1" indent="-292100" algn="just">
              <a:buSzPct val="75000"/>
              <a:buFont typeface="Monotype Sorts" pitchFamily="2" charset="2"/>
              <a:buChar char="l"/>
            </a:pPr>
            <a:r>
              <a:rPr lang="en-IN" sz="2400" dirty="0"/>
              <a:t>The k-nearest </a:t>
            </a:r>
            <a:r>
              <a:rPr lang="en-IN" sz="2400" dirty="0" err="1"/>
              <a:t>neighbors</a:t>
            </a:r>
            <a:r>
              <a:rPr lang="en-IN" sz="2400" dirty="0"/>
              <a:t> of a given example z refer to the k points that are closest to z.</a:t>
            </a:r>
          </a:p>
          <a:p>
            <a:endParaRPr lang="en-US" altLang="en-US" dirty="0"/>
          </a:p>
          <a:p>
            <a:endParaRPr lang="en-US" altLang="en-US" sz="2000" dirty="0">
              <a:ea typeface="+mn-ea"/>
            </a:endParaRPr>
          </a:p>
        </p:txBody>
      </p:sp>
      <p:sp>
        <p:nvSpPr>
          <p:cNvPr id="4" name="Rectangle 3">
            <a:extLst>
              <a:ext uri="{FF2B5EF4-FFF2-40B4-BE49-F238E27FC236}">
                <a16:creationId xmlns:a16="http://schemas.microsoft.com/office/drawing/2014/main" id="{3263CAE3-4141-65FA-642B-0F8CA414E11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EF63E9CE-A780-FDC2-2058-3B47109A19D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extLst>
      <p:ext uri="{BB962C8B-B14F-4D97-AF65-F5344CB8AC3E}">
        <p14:creationId xmlns:p14="http://schemas.microsoft.com/office/powerpoint/2010/main" val="3982408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0" y="152400"/>
            <a:ext cx="7823200" cy="533400"/>
          </a:xfrm>
        </p:spPr>
        <p:txBody>
          <a:bodyPr/>
          <a:lstStyle/>
          <a:p>
            <a:pPr>
              <a:defRPr/>
            </a:pPr>
            <a:r>
              <a:rPr lang="en-US" altLang="en-US" dirty="0">
                <a:ea typeface="ＭＳ Ｐゴシック" pitchFamily="34" charset="-128"/>
              </a:rPr>
              <a:t>Issues with Naïve Bayes Classifier</a:t>
            </a:r>
          </a:p>
        </p:txBody>
      </p:sp>
      <p:sp>
        <p:nvSpPr>
          <p:cNvPr id="16387" name="Rectangle 3"/>
          <p:cNvSpPr>
            <a:spLocks noGrp="1" noChangeArrowheads="1"/>
          </p:cNvSpPr>
          <p:nvPr>
            <p:ph type="body" idx="1"/>
          </p:nvPr>
        </p:nvSpPr>
        <p:spPr/>
        <p:txBody>
          <a:bodyPr/>
          <a:lstStyle/>
          <a:p>
            <a:pPr marL="0" indent="0">
              <a:lnSpc>
                <a:spcPct val="130000"/>
              </a:lnSpc>
              <a:buFont typeface="Monotype Sorts" pitchFamily="-84" charset="2"/>
              <a:buNone/>
              <a:defRPr/>
            </a:pPr>
            <a:endParaRPr lang="en-US" altLang="en-US" sz="2400" dirty="0">
              <a:ea typeface="ＭＳ Ｐゴシック" pitchFamily="34" charset="-128"/>
            </a:endParaRPr>
          </a:p>
          <a:p>
            <a:pPr>
              <a:lnSpc>
                <a:spcPct val="130000"/>
              </a:lnSpc>
              <a:buFont typeface="Monotype Sorts" pitchFamily="-84" charset="2"/>
              <a:buChar char="l"/>
              <a:defRPr/>
            </a:pPr>
            <a:endParaRPr lang="en-US" altLang="en-US" sz="2400" dirty="0">
              <a:ea typeface="ＭＳ Ｐゴシック" pitchFamily="34" charset="-128"/>
            </a:endParaRPr>
          </a:p>
          <a:p>
            <a:pPr>
              <a:lnSpc>
                <a:spcPct val="130000"/>
              </a:lnSpc>
              <a:buFont typeface="Monotype Sorts" pitchFamily="-84" charset="2"/>
              <a:buChar char="l"/>
              <a:defRPr/>
            </a:pPr>
            <a:endParaRPr lang="en-US" altLang="en-US" sz="2400" dirty="0">
              <a:ea typeface="ＭＳ Ｐゴシック" pitchFamily="34" charset="-128"/>
            </a:endParaRPr>
          </a:p>
          <a:p>
            <a:pPr>
              <a:lnSpc>
                <a:spcPct val="130000"/>
              </a:lnSpc>
              <a:buFont typeface="Monotype Sorts" pitchFamily="-84" charset="2"/>
              <a:buChar char="l"/>
              <a:defRPr/>
            </a:pPr>
            <a:endParaRPr lang="en-US" altLang="en-US" sz="2400" dirty="0">
              <a:ea typeface="ＭＳ Ｐゴシック" pitchFamily="34" charset="-128"/>
            </a:endParaRPr>
          </a:p>
        </p:txBody>
      </p:sp>
      <p:graphicFrame>
        <p:nvGraphicFramePr>
          <p:cNvPr id="35843" name="Object 1"/>
          <p:cNvGraphicFramePr>
            <a:graphicFrameLocks noChangeAspect="1"/>
          </p:cNvGraphicFramePr>
          <p:nvPr/>
        </p:nvGraphicFramePr>
        <p:xfrm>
          <a:off x="409575" y="1441450"/>
          <a:ext cx="3681413" cy="354330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35843" name="Object 1"/>
                      <p:cNvPicPr>
                        <a:picLocks noChangeAspect="1" noChangeArrowheads="1"/>
                      </p:cNvPicPr>
                      <p:nvPr/>
                    </p:nvPicPr>
                    <p:blipFill>
                      <a:blip r:embed="rId3">
                        <a:extLst>
                          <a:ext uri="{28A0092B-C50C-407E-A947-70E740481C1C}">
                            <a14:useLocalDpi xmlns:a14="http://schemas.microsoft.com/office/drawing/2010/main" val="0"/>
                          </a:ext>
                        </a:extLst>
                      </a:blip>
                      <a:srcRect t="20895"/>
                      <a:stretch>
                        <a:fillRect/>
                      </a:stretch>
                    </p:blipFill>
                    <p:spPr bwMode="auto">
                      <a:xfrm>
                        <a:off x="409575" y="1441450"/>
                        <a:ext cx="368141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Box 4"/>
          <p:cNvSpPr txBox="1">
            <a:spLocks noChangeArrowheads="1"/>
          </p:cNvSpPr>
          <p:nvPr/>
        </p:nvSpPr>
        <p:spPr bwMode="auto">
          <a:xfrm>
            <a:off x="4419600" y="1062038"/>
            <a:ext cx="3316288"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Naïve  Bayes Classifier:</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b="0"/>
              <a:t>P(Refund = Yes | No) = 2/6</a:t>
            </a:r>
          </a:p>
          <a:p>
            <a:pPr>
              <a:spcBef>
                <a:spcPct val="0"/>
              </a:spcBef>
              <a:spcAft>
                <a:spcPct val="0"/>
              </a:spcAft>
              <a:buClrTx/>
              <a:buSzTx/>
              <a:buFontTx/>
              <a:buNone/>
            </a:pPr>
            <a:r>
              <a:rPr lang="en-US" altLang="en-US" sz="1400" b="0"/>
              <a:t>P(Refund = No | No) = 4/6</a:t>
            </a:r>
          </a:p>
          <a:p>
            <a:pPr>
              <a:spcBef>
                <a:spcPct val="0"/>
              </a:spcBef>
              <a:spcAft>
                <a:spcPct val="0"/>
              </a:spcAft>
              <a:buClrTx/>
              <a:buSzTx/>
              <a:buFontTx/>
              <a:buNone/>
            </a:pPr>
            <a:r>
              <a:rPr lang="en-US" altLang="en-US" sz="1400" b="0"/>
              <a:t>P(Refund = Yes | Yes) = 0</a:t>
            </a:r>
          </a:p>
          <a:p>
            <a:pPr>
              <a:spcBef>
                <a:spcPct val="0"/>
              </a:spcBef>
              <a:spcAft>
                <a:spcPct val="0"/>
              </a:spcAft>
              <a:buClrTx/>
              <a:buSzTx/>
              <a:buFontTx/>
              <a:buNone/>
            </a:pPr>
            <a:r>
              <a:rPr lang="en-US" altLang="en-US" sz="1400" b="0"/>
              <a:t>P(Refund = No | Yes) = 1</a:t>
            </a:r>
          </a:p>
          <a:p>
            <a:pPr>
              <a:spcBef>
                <a:spcPct val="0"/>
              </a:spcBef>
              <a:spcAft>
                <a:spcPct val="0"/>
              </a:spcAft>
              <a:buClrTx/>
              <a:buSzTx/>
              <a:buFontTx/>
              <a:buNone/>
            </a:pPr>
            <a:r>
              <a:rPr lang="en-US" altLang="en-US" sz="1400" b="0"/>
              <a:t>P(Marital Status = Single | No) = 2/6</a:t>
            </a:r>
          </a:p>
          <a:p>
            <a:pPr>
              <a:spcBef>
                <a:spcPct val="0"/>
              </a:spcBef>
              <a:spcAft>
                <a:spcPct val="0"/>
              </a:spcAft>
              <a:buClrTx/>
              <a:buSzTx/>
              <a:buFontTx/>
              <a:buNone/>
            </a:pPr>
            <a:r>
              <a:rPr lang="en-US" altLang="en-US" sz="1400" b="0"/>
              <a:t>P(Marital Status = Divorced | No) = 0</a:t>
            </a:r>
          </a:p>
          <a:p>
            <a:pPr>
              <a:spcBef>
                <a:spcPct val="0"/>
              </a:spcBef>
              <a:spcAft>
                <a:spcPct val="0"/>
              </a:spcAft>
              <a:buClrTx/>
              <a:buSzTx/>
              <a:buFontTx/>
              <a:buNone/>
            </a:pPr>
            <a:r>
              <a:rPr lang="en-US" altLang="en-US" sz="1400" b="0"/>
              <a:t>P(Marital Status = Married | No) = 4/6</a:t>
            </a:r>
          </a:p>
          <a:p>
            <a:pPr>
              <a:spcBef>
                <a:spcPct val="0"/>
              </a:spcBef>
              <a:spcAft>
                <a:spcPct val="0"/>
              </a:spcAft>
              <a:buClrTx/>
              <a:buSzTx/>
              <a:buFontTx/>
              <a:buNone/>
            </a:pPr>
            <a:r>
              <a:rPr lang="en-US" altLang="en-US" sz="1400" b="0"/>
              <a:t>P(Marital Status = Single | Yes) = 2/3</a:t>
            </a:r>
          </a:p>
          <a:p>
            <a:pPr>
              <a:spcBef>
                <a:spcPct val="0"/>
              </a:spcBef>
              <a:spcAft>
                <a:spcPct val="0"/>
              </a:spcAft>
              <a:buClrTx/>
              <a:buSzTx/>
              <a:buFontTx/>
              <a:buNone/>
            </a:pPr>
            <a:r>
              <a:rPr lang="en-US" altLang="en-US" sz="1400" b="0"/>
              <a:t>P(Marital Status = Divorced | Yes) = 1/3</a:t>
            </a:r>
          </a:p>
          <a:p>
            <a:pPr>
              <a:spcBef>
                <a:spcPct val="0"/>
              </a:spcBef>
              <a:spcAft>
                <a:spcPct val="0"/>
              </a:spcAft>
              <a:buClrTx/>
              <a:buSzTx/>
              <a:buFontTx/>
              <a:buNone/>
            </a:pPr>
            <a:r>
              <a:rPr lang="en-US" altLang="en-US" sz="1400" b="0"/>
              <a:t>P(Marital Status = Married | Yes) = 0/3</a:t>
            </a:r>
          </a:p>
          <a:p>
            <a:pPr>
              <a:spcBef>
                <a:spcPct val="0"/>
              </a:spcBef>
              <a:spcAft>
                <a:spcPct val="0"/>
              </a:spcAft>
              <a:buClrTx/>
              <a:buSzTx/>
              <a:buFontTx/>
              <a:buNone/>
            </a:pPr>
            <a:r>
              <a:rPr lang="en-US" altLang="en-US" sz="1400" b="0"/>
              <a:t>For Taxable Income:</a:t>
            </a:r>
          </a:p>
          <a:p>
            <a:pPr>
              <a:spcBef>
                <a:spcPct val="0"/>
              </a:spcBef>
              <a:spcAft>
                <a:spcPct val="0"/>
              </a:spcAft>
              <a:buClrTx/>
              <a:buSzTx/>
              <a:buFontTx/>
              <a:buNone/>
            </a:pPr>
            <a:r>
              <a:rPr lang="en-US" altLang="en-US" sz="1400" b="0"/>
              <a:t>If class = No: sample mean = 91</a:t>
            </a:r>
          </a:p>
          <a:p>
            <a:pPr>
              <a:spcBef>
                <a:spcPct val="0"/>
              </a:spcBef>
              <a:spcAft>
                <a:spcPct val="0"/>
              </a:spcAft>
              <a:buClrTx/>
              <a:buSzTx/>
              <a:buFontTx/>
              <a:buNone/>
            </a:pPr>
            <a:r>
              <a:rPr lang="en-US" altLang="en-US" sz="1400" b="0"/>
              <a:t>	   sample variance = 685</a:t>
            </a:r>
          </a:p>
          <a:p>
            <a:pPr>
              <a:spcBef>
                <a:spcPct val="0"/>
              </a:spcBef>
              <a:spcAft>
                <a:spcPct val="0"/>
              </a:spcAft>
              <a:buClrTx/>
              <a:buSzTx/>
              <a:buFontTx/>
              <a:buNone/>
            </a:pPr>
            <a:r>
              <a:rPr lang="en-US" altLang="en-US" sz="1400" b="0"/>
              <a:t>If class = No: sample mean = 90</a:t>
            </a:r>
          </a:p>
          <a:p>
            <a:pPr>
              <a:spcBef>
                <a:spcPct val="0"/>
              </a:spcBef>
              <a:spcAft>
                <a:spcPct val="0"/>
              </a:spcAft>
              <a:buClrTx/>
              <a:buSzTx/>
              <a:buFontTx/>
              <a:buNone/>
            </a:pPr>
            <a:r>
              <a:rPr lang="en-US" altLang="en-US" sz="1400" b="0"/>
              <a:t>	   sample variance = 25</a:t>
            </a:r>
          </a:p>
          <a:p>
            <a:pPr>
              <a:spcBef>
                <a:spcPct val="0"/>
              </a:spcBef>
              <a:spcAft>
                <a:spcPct val="0"/>
              </a:spcAft>
              <a:buClrTx/>
              <a:buSzTx/>
              <a:buFontTx/>
              <a:buNone/>
            </a:pPr>
            <a:endParaRPr lang="en-US" altLang="en-US" sz="1400" b="0"/>
          </a:p>
        </p:txBody>
      </p:sp>
      <p:sp>
        <p:nvSpPr>
          <p:cNvPr id="6" name="Text Box 6"/>
          <p:cNvSpPr txBox="1">
            <a:spLocks noChangeArrowheads="1"/>
          </p:cNvSpPr>
          <p:nvPr/>
        </p:nvSpPr>
        <p:spPr bwMode="auto">
          <a:xfrm>
            <a:off x="228600" y="1090613"/>
            <a:ext cx="3657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spcBef>
                <a:spcPct val="50000"/>
              </a:spcBef>
              <a:defRPr/>
            </a:pPr>
            <a:r>
              <a:rPr lang="en-US" sz="1600" b="0" dirty="0"/>
              <a:t>Consider the table with </a:t>
            </a:r>
            <a:r>
              <a:rPr lang="en-US" sz="1600" b="0" dirty="0" err="1"/>
              <a:t>Tid</a:t>
            </a:r>
            <a:r>
              <a:rPr lang="en-US" sz="1600" b="0" dirty="0"/>
              <a:t> = 7 deleted</a:t>
            </a:r>
          </a:p>
        </p:txBody>
      </p:sp>
      <p:sp>
        <p:nvSpPr>
          <p:cNvPr id="9" name="TextBox 8"/>
          <p:cNvSpPr txBox="1">
            <a:spLocks noChangeArrowheads="1"/>
          </p:cNvSpPr>
          <p:nvPr/>
        </p:nvSpPr>
        <p:spPr bwMode="auto">
          <a:xfrm>
            <a:off x="419100" y="5064125"/>
            <a:ext cx="4506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b="0"/>
              <a:t>Given X = (Refund = Yes, Divorced, 120K)</a:t>
            </a:r>
          </a:p>
          <a:p>
            <a:pPr>
              <a:lnSpc>
                <a:spcPct val="150000"/>
              </a:lnSpc>
              <a:spcBef>
                <a:spcPct val="0"/>
              </a:spcBef>
              <a:spcAft>
                <a:spcPct val="0"/>
              </a:spcAft>
              <a:buClrTx/>
              <a:buSzTx/>
              <a:buFontTx/>
              <a:buNone/>
            </a:pPr>
            <a:r>
              <a:rPr lang="en-US" altLang="en-US" sz="2000" b="0"/>
              <a:t>P(X | No) = 2/6 X 0 X 0.0083 = 0</a:t>
            </a:r>
          </a:p>
          <a:p>
            <a:pPr>
              <a:spcBef>
                <a:spcPct val="0"/>
              </a:spcBef>
              <a:spcAft>
                <a:spcPct val="0"/>
              </a:spcAft>
              <a:buClrTx/>
              <a:buSzTx/>
              <a:buFontTx/>
              <a:buNone/>
            </a:pPr>
            <a:r>
              <a:rPr lang="en-US" altLang="en-US" sz="2000" b="0"/>
              <a:t>P(X | Yes) = 0 X 1/3 X 1.2 X 10</a:t>
            </a:r>
            <a:r>
              <a:rPr lang="en-US" altLang="en-US" sz="2000" b="0" baseline="30000"/>
              <a:t>-9</a:t>
            </a:r>
            <a:r>
              <a:rPr lang="en-US" altLang="en-US" sz="2000" b="0"/>
              <a:t> = 0</a:t>
            </a:r>
          </a:p>
          <a:p>
            <a:pPr>
              <a:spcBef>
                <a:spcPct val="0"/>
              </a:spcBef>
              <a:spcAft>
                <a:spcPct val="0"/>
              </a:spcAft>
              <a:buClrTx/>
              <a:buSzTx/>
              <a:buFontTx/>
              <a:buNone/>
            </a:pPr>
            <a:endParaRPr lang="en-US" altLang="en-US" sz="1400" b="0"/>
          </a:p>
        </p:txBody>
      </p:sp>
      <p:sp>
        <p:nvSpPr>
          <p:cNvPr id="10" name="Rectangle 9"/>
          <p:cNvSpPr>
            <a:spLocks noChangeArrowheads="1"/>
          </p:cNvSpPr>
          <p:nvPr/>
        </p:nvSpPr>
        <p:spPr bwMode="auto">
          <a:xfrm>
            <a:off x="4964113" y="5181600"/>
            <a:ext cx="381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30000"/>
              </a:lnSpc>
              <a:spcBef>
                <a:spcPct val="0"/>
              </a:spcBef>
              <a:spcAft>
                <a:spcPct val="0"/>
              </a:spcAft>
              <a:buClrTx/>
              <a:buSzTx/>
              <a:buFontTx/>
              <a:buNone/>
            </a:pPr>
            <a:r>
              <a:rPr lang="en-US" altLang="en-US" sz="1800">
                <a:solidFill>
                  <a:srgbClr val="FF0000"/>
                </a:solidFill>
              </a:rPr>
              <a:t>Naïve Bayes will not be able to classify X as Yes or No!</a:t>
            </a:r>
          </a:p>
        </p:txBody>
      </p:sp>
      <p:cxnSp>
        <p:nvCxnSpPr>
          <p:cNvPr id="14" name="Straight Arrow Connector 13"/>
          <p:cNvCxnSpPr>
            <a:cxnSpLocks noChangeShapeType="1"/>
          </p:cNvCxnSpPr>
          <p:nvPr/>
        </p:nvCxnSpPr>
        <p:spPr bwMode="auto">
          <a:xfrm>
            <a:off x="3886200" y="2082800"/>
            <a:ext cx="609600" cy="0"/>
          </a:xfrm>
          <a:prstGeom prst="straightConnector1">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cxnSpLocks noChangeShapeType="1"/>
          </p:cNvCxnSpPr>
          <p:nvPr/>
        </p:nvCxnSpPr>
        <p:spPr bwMode="auto">
          <a:xfrm>
            <a:off x="3886200" y="2743200"/>
            <a:ext cx="609600" cy="0"/>
          </a:xfrm>
          <a:prstGeom prst="straightConnector1">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850" name="Rectangle 1"/>
          <p:cNvSpPr>
            <a:spLocks noChangeArrowheads="1"/>
          </p:cNvSpPr>
          <p:nvPr/>
        </p:nvSpPr>
        <p:spPr bwMode="auto">
          <a:xfrm>
            <a:off x="457200" y="3733800"/>
            <a:ext cx="3314700" cy="228600"/>
          </a:xfrm>
          <a:prstGeom prst="rect">
            <a:avLst/>
          </a:prstGeom>
          <a:solidFill>
            <a:srgbClr val="FF0000"/>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2" name="Rectangle 1">
            <a:extLst>
              <a:ext uri="{FF2B5EF4-FFF2-40B4-BE49-F238E27FC236}">
                <a16:creationId xmlns:a16="http://schemas.microsoft.com/office/drawing/2014/main" id="{F7ECF8BF-259D-03E2-7289-9094A874F7F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A0D13F89-90D8-EE60-D788-1CB4615EC83E}"/>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0" y="152400"/>
            <a:ext cx="7823200" cy="533400"/>
          </a:xfrm>
        </p:spPr>
        <p:txBody>
          <a:bodyPr/>
          <a:lstStyle/>
          <a:p>
            <a:pPr>
              <a:defRPr/>
            </a:pPr>
            <a:r>
              <a:rPr lang="en-US" altLang="en-US" dirty="0">
                <a:ea typeface="ＭＳ Ｐゴシック" pitchFamily="34" charset="-128"/>
              </a:rPr>
              <a:t>Issues with Naïve Bayes Classifier</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p:txBody>
              <a:bodyPr/>
              <a:lstStyle/>
              <a:p>
                <a:pPr>
                  <a:defRPr/>
                </a:pPr>
                <a:r>
                  <a:rPr lang="en-US" altLang="en-US" dirty="0">
                    <a:ea typeface="ＭＳ Ｐゴシック" pitchFamily="34" charset="-128"/>
                  </a:rPr>
                  <a:t>If one of the conditional probabilities is zero, then the entire expression becomes zero</a:t>
                </a:r>
                <a:endParaRPr lang="en-US" altLang="en-US" sz="2400" dirty="0">
                  <a:ea typeface="ＭＳ Ｐゴシック" pitchFamily="34" charset="-128"/>
                </a:endParaRPr>
              </a:p>
              <a:p>
                <a:pPr>
                  <a:defRPr/>
                </a:pPr>
                <a:r>
                  <a:rPr lang="en-US" altLang="en-US" sz="2400" dirty="0">
                    <a:ea typeface="ＭＳ Ｐゴシック" pitchFamily="34" charset="-128"/>
                  </a:rPr>
                  <a:t>Need to use other estimates of conditional probabilities than simple fractions (</a:t>
                </a:r>
                <a14:m>
                  <m:oMath xmlns:m="http://schemas.openxmlformats.org/officeDocument/2006/math">
                    <m:r>
                      <a:rPr lang="en-US" sz="2400" b="1" i="1">
                        <a:latin typeface="Cambria Math" panose="02040503050406030204" pitchFamily="18" charset="0"/>
                      </a:rPr>
                      <m:t>𝐦</m:t>
                    </m:r>
                    <m:r>
                      <a:rPr lang="en-US" sz="2400" b="1">
                        <a:latin typeface="Cambria Math" panose="02040503050406030204" pitchFamily="18" charset="0"/>
                      </a:rPr>
                      <m:t>−</m:t>
                    </m:r>
                    <m:r>
                      <a:rPr lang="en-US" sz="2400" b="1" i="1">
                        <a:latin typeface="Cambria Math" panose="02040503050406030204" pitchFamily="18" charset="0"/>
                      </a:rPr>
                      <m:t>𝐞𝐬𝐭𝐢𝐦𝐚𝐭𝐞</m:t>
                    </m:r>
                  </m:oMath>
                </a14:m>
                <a:r>
                  <a:rPr lang="en-US" altLang="en-US" sz="2400" dirty="0">
                    <a:ea typeface="ＭＳ Ｐゴシック" pitchFamily="34" charset="-128"/>
                  </a:rPr>
                  <a:t>)</a:t>
                </a:r>
              </a:p>
              <a:p>
                <a:pPr>
                  <a:defRPr/>
                </a:pPr>
                <a:r>
                  <a:rPr lang="en-US" altLang="en-US" sz="2400" dirty="0">
                    <a:ea typeface="ＭＳ Ｐゴシック" pitchFamily="34" charset="-128"/>
                  </a:rPr>
                  <a:t>Probability estimation:</a:t>
                </a:r>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blipFill rotWithShape="1">
                <a:blip r:embed="rId2"/>
                <a:stretch>
                  <a:fillRect l="-659" t="-1294" r="-73"/>
                </a:stretch>
              </a:blipFill>
            </p:spPr>
            <p:txBody>
              <a:bodyPr/>
              <a:lstStyle/>
              <a:p>
                <a:r>
                  <a:rPr lang="en-IN">
                    <a:noFill/>
                  </a:rPr>
                  <a:t> </a:t>
                </a:r>
              </a:p>
            </p:txBody>
          </p:sp>
        </mc:Fallback>
      </mc:AlternateContent>
      <p:sp>
        <p:nvSpPr>
          <p:cNvPr id="5" name="Text Box 5"/>
          <p:cNvSpPr txBox="1">
            <a:spLocks noChangeArrowheads="1"/>
          </p:cNvSpPr>
          <p:nvPr/>
        </p:nvSpPr>
        <p:spPr bwMode="auto">
          <a:xfrm>
            <a:off x="5867400" y="2590800"/>
            <a:ext cx="27432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a:spcBef>
                <a:spcPct val="50000"/>
              </a:spcBef>
              <a:spcAft>
                <a:spcPct val="0"/>
              </a:spcAft>
              <a:buClrTx/>
              <a:buSzTx/>
              <a:buFontTx/>
              <a:buNone/>
              <a:defRPr/>
            </a:pPr>
            <a:r>
              <a:rPr lang="en-US" altLang="en-US" sz="1700" b="0" i="1" dirty="0">
                <a:latin typeface="Times New Roman" charset="0"/>
              </a:rPr>
              <a:t>n</a:t>
            </a:r>
            <a:r>
              <a:rPr lang="en-US" altLang="en-US" sz="1700" b="0" dirty="0">
                <a:latin typeface="Times New Roman" charset="0"/>
              </a:rPr>
              <a:t>: number of training instances belonging to class </a:t>
            </a:r>
            <a:r>
              <a:rPr lang="en-US" altLang="en-US" sz="1700" b="0" i="1" dirty="0">
                <a:latin typeface="Times New Roman" charset="0"/>
              </a:rPr>
              <a:t>y</a:t>
            </a:r>
          </a:p>
          <a:p>
            <a:pPr>
              <a:spcBef>
                <a:spcPct val="50000"/>
              </a:spcBef>
              <a:spcAft>
                <a:spcPct val="0"/>
              </a:spcAft>
              <a:buClrTx/>
              <a:buSzTx/>
              <a:buNone/>
              <a:defRPr/>
            </a:pPr>
            <a:r>
              <a:rPr lang="en-US" altLang="en-US" sz="1700" b="0" i="1" dirty="0">
                <a:latin typeface="Times New Roman" charset="0"/>
              </a:rPr>
              <a:t>n</a:t>
            </a:r>
            <a:r>
              <a:rPr lang="en-US" altLang="en-US" sz="1700" b="0" i="1" baseline="-25000" dirty="0">
                <a:latin typeface="Times New Roman" charset="0"/>
              </a:rPr>
              <a:t>c</a:t>
            </a:r>
            <a:r>
              <a:rPr lang="en-US" altLang="en-US" sz="1700" b="0" dirty="0">
                <a:latin typeface="Times New Roman" charset="0"/>
              </a:rPr>
              <a:t>: number of instances with </a:t>
            </a:r>
            <a:r>
              <a:rPr lang="en-US" altLang="en-US" sz="1700" b="0" i="1" dirty="0">
                <a:latin typeface="Times New Roman" charset="0"/>
              </a:rPr>
              <a:t>X</a:t>
            </a:r>
            <a:r>
              <a:rPr lang="en-US" altLang="en-US" sz="1700" b="0" i="1" baseline="-25000" dirty="0">
                <a:latin typeface="Times New Roman" charset="0"/>
              </a:rPr>
              <a:t>i</a:t>
            </a:r>
            <a:r>
              <a:rPr lang="en-US" altLang="en-US" sz="1700" b="0" i="1" dirty="0">
                <a:latin typeface="Times New Roman" charset="0"/>
              </a:rPr>
              <a:t> = c </a:t>
            </a:r>
            <a:r>
              <a:rPr lang="en-US" altLang="en-US" sz="1700" b="0" dirty="0">
                <a:latin typeface="Times New Roman" charset="0"/>
              </a:rPr>
              <a:t>and </a:t>
            </a:r>
            <a:r>
              <a:rPr lang="en-US" altLang="en-US" sz="1700" b="0" i="1" dirty="0">
                <a:latin typeface="Times New Roman" charset="0"/>
              </a:rPr>
              <a:t>Y = y</a:t>
            </a:r>
            <a:endParaRPr lang="en-US" altLang="en-US" sz="1700" b="0" i="1" baseline="-25000" dirty="0">
              <a:latin typeface="Times New Roman" charset="0"/>
            </a:endParaRPr>
          </a:p>
          <a:p>
            <a:pPr>
              <a:spcBef>
                <a:spcPct val="50000"/>
              </a:spcBef>
              <a:spcAft>
                <a:spcPct val="0"/>
              </a:spcAft>
              <a:buClrTx/>
              <a:buSzTx/>
              <a:buFontTx/>
              <a:buNone/>
              <a:defRPr/>
            </a:pPr>
            <a:r>
              <a:rPr lang="en-US" altLang="en-US" sz="1700" b="0" i="1" dirty="0">
                <a:latin typeface="Times New Roman" charset="0"/>
              </a:rPr>
              <a:t>v</a:t>
            </a:r>
            <a:r>
              <a:rPr lang="en-US" altLang="en-US" sz="1700" b="0" dirty="0">
                <a:latin typeface="Times New Roman" charset="0"/>
              </a:rPr>
              <a:t>: total number of attribute values that </a:t>
            </a:r>
            <a:r>
              <a:rPr lang="en-US" altLang="en-US" sz="1700" b="0" i="1" dirty="0">
                <a:latin typeface="Times New Roman" charset="0"/>
              </a:rPr>
              <a:t>X</a:t>
            </a:r>
            <a:r>
              <a:rPr lang="en-US" altLang="en-US" sz="1700" b="0" i="1" baseline="-25000" dirty="0">
                <a:latin typeface="Times New Roman" charset="0"/>
              </a:rPr>
              <a:t>i</a:t>
            </a:r>
            <a:r>
              <a:rPr lang="en-US" altLang="en-US" sz="1700" b="0" i="1" dirty="0">
                <a:latin typeface="Times New Roman" charset="0"/>
              </a:rPr>
              <a:t> </a:t>
            </a:r>
            <a:r>
              <a:rPr lang="en-US" altLang="en-US" sz="1700" b="0" dirty="0">
                <a:latin typeface="Times New Roman" charset="0"/>
              </a:rPr>
              <a:t>can take</a:t>
            </a:r>
          </a:p>
          <a:p>
            <a:pPr>
              <a:spcBef>
                <a:spcPct val="50000"/>
              </a:spcBef>
              <a:spcAft>
                <a:spcPct val="0"/>
              </a:spcAft>
              <a:buClrTx/>
              <a:buSzTx/>
              <a:buFontTx/>
              <a:buNone/>
              <a:defRPr/>
            </a:pPr>
            <a:r>
              <a:rPr lang="en-US" altLang="en-US" sz="1700" b="0" i="1" dirty="0">
                <a:latin typeface="Times New Roman" charset="0"/>
              </a:rPr>
              <a:t>p</a:t>
            </a:r>
            <a:r>
              <a:rPr lang="en-US" altLang="en-US" sz="1700" b="0" dirty="0">
                <a:latin typeface="Times New Roman" charset="0"/>
              </a:rPr>
              <a:t>: initial estimate of </a:t>
            </a:r>
            <a:br>
              <a:rPr lang="en-US" altLang="en-US" sz="1700" b="0" i="1" dirty="0">
                <a:latin typeface="Times New Roman" charset="0"/>
              </a:rPr>
            </a:br>
            <a:r>
              <a:rPr lang="en-US" altLang="en-US" sz="1700" b="0" dirty="0">
                <a:latin typeface="Times New Roman" charset="0"/>
              </a:rPr>
              <a:t>(P(</a:t>
            </a:r>
            <a:r>
              <a:rPr lang="en-US" altLang="en-US" sz="1700" b="0" i="1" dirty="0">
                <a:latin typeface="Times New Roman" charset="0"/>
              </a:rPr>
              <a:t>X</a:t>
            </a:r>
            <a:r>
              <a:rPr lang="en-US" altLang="en-US" sz="1700" b="0" i="1" baseline="-25000" dirty="0">
                <a:latin typeface="Times New Roman" charset="0"/>
              </a:rPr>
              <a:t>i</a:t>
            </a:r>
            <a:r>
              <a:rPr lang="en-US" altLang="en-US" sz="1700" b="0" dirty="0">
                <a:latin typeface="Times New Roman" charset="0"/>
              </a:rPr>
              <a:t> </a:t>
            </a:r>
            <a:r>
              <a:rPr lang="en-US" altLang="en-US" sz="1700" b="0" i="1" dirty="0">
                <a:latin typeface="Times New Roman" charset="0"/>
              </a:rPr>
              <a:t>= </a:t>
            </a:r>
            <a:r>
              <a:rPr lang="en-US" altLang="en-US" sz="1700" b="0" i="1" dirty="0" err="1">
                <a:latin typeface="Times New Roman" charset="0"/>
              </a:rPr>
              <a:t>c|y</a:t>
            </a:r>
            <a:r>
              <a:rPr lang="en-US" altLang="en-US" sz="1700" b="0" i="1" dirty="0">
                <a:latin typeface="Times New Roman" charset="0"/>
              </a:rPr>
              <a:t>) </a:t>
            </a:r>
            <a:r>
              <a:rPr lang="en-US" altLang="en-US" sz="1700" b="0" dirty="0">
                <a:latin typeface="Times New Roman" charset="0"/>
              </a:rPr>
              <a:t>known </a:t>
            </a:r>
            <a:r>
              <a:rPr lang="en-US" altLang="en-US" sz="1700" b="0" dirty="0" err="1">
                <a:latin typeface="Times New Roman" charset="0"/>
              </a:rPr>
              <a:t>apriori</a:t>
            </a:r>
            <a:endParaRPr lang="en-US" altLang="en-US" sz="1700" b="0" baseline="-25000" dirty="0">
              <a:latin typeface="Times New Roman" charset="0"/>
            </a:endParaRPr>
          </a:p>
          <a:p>
            <a:pPr>
              <a:spcBef>
                <a:spcPct val="50000"/>
              </a:spcBef>
              <a:spcAft>
                <a:spcPct val="0"/>
              </a:spcAft>
              <a:buClrTx/>
              <a:buSzTx/>
              <a:buFontTx/>
              <a:buNone/>
              <a:defRPr/>
            </a:pPr>
            <a:r>
              <a:rPr lang="en-US" altLang="en-US" sz="1700" b="0" i="1" dirty="0">
                <a:latin typeface="Times New Roman" charset="0"/>
              </a:rPr>
              <a:t>m</a:t>
            </a:r>
            <a:r>
              <a:rPr lang="en-US" altLang="en-US" sz="1700" b="0" dirty="0">
                <a:latin typeface="Times New Roman" charset="0"/>
              </a:rPr>
              <a:t>: hyper-parameter for our confidence in </a:t>
            </a:r>
            <a:r>
              <a:rPr lang="en-US" altLang="en-US" sz="1700" b="0" i="1" dirty="0">
                <a:latin typeface="Times New Roman" charset="0"/>
              </a:rPr>
              <a:t>p</a:t>
            </a:r>
            <a:endParaRPr lang="en-US" altLang="en-US" sz="1700" b="0" i="1" baseline="-25000" dirty="0">
              <a:latin typeface="Times New Roman" charset="0"/>
            </a:endParaRPr>
          </a:p>
        </p:txBody>
      </p:sp>
      <mc:AlternateContent xmlns:mc="http://schemas.openxmlformats.org/markup-compatibility/2006" xmlns:a14="http://schemas.microsoft.com/office/drawing/2010/main">
        <mc:Choice Requires="a14">
          <p:sp>
            <p:nvSpPr>
              <p:cNvPr id="2" name="TextBox 1"/>
              <p:cNvSpPr txBox="1"/>
              <p:nvPr/>
            </p:nvSpPr>
            <p:spPr>
              <a:xfrm>
                <a:off x="609600" y="4515575"/>
                <a:ext cx="4589911"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Laplace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Estimate</m:t>
                      </m:r>
                      <m:r>
                        <a:rPr lang="en-US" sz="2000" b="0" i="0" smtClean="0">
                          <a:latin typeface="Cambria Math" panose="02040503050406030204" pitchFamily="18" charset="0"/>
                        </a:rPr>
                        <m:t>: </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e>
                      </m:d>
                      <m:r>
                        <a:rPr lang="en-US" sz="2000" b="0" i="1" smtClean="0">
                          <a:latin typeface="Cambria Math" panose="02040503050406030204" pitchFamily="18" charset="0"/>
                        </a:rPr>
                        <m:t>𝑦</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num>
                        <m:den>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𝑣</m:t>
                          </m:r>
                        </m:den>
                      </m:f>
                    </m:oMath>
                  </m:oMathPara>
                </a14:m>
                <a:endParaRPr lang="en-US" sz="2000" b="0" dirty="0"/>
              </a:p>
            </p:txBody>
          </p:sp>
        </mc:Choice>
        <mc:Fallback xmlns="">
          <p:sp>
            <p:nvSpPr>
              <p:cNvPr id="2" name="TextBox 1"/>
              <p:cNvSpPr txBox="1">
                <a:spLocks noRot="1" noChangeAspect="1" noMove="1" noResize="1" noEditPoints="1" noAdjustHandles="1" noChangeArrowheads="1" noChangeShapeType="1" noTextEdit="1"/>
              </p:cNvSpPr>
              <p:nvPr/>
            </p:nvSpPr>
            <p:spPr>
              <a:xfrm>
                <a:off x="609600" y="4515575"/>
                <a:ext cx="4589911" cy="5833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5379407"/>
                <a:ext cx="4376775" cy="564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estimate</m:t>
                      </m:r>
                      <m:r>
                        <a:rPr lang="en-US" sz="2000" b="0" i="0" smtClean="0">
                          <a:latin typeface="Cambria Math" panose="02040503050406030204" pitchFamily="18" charset="0"/>
                        </a:rPr>
                        <m:t>: </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e>
                      </m:d>
                      <m:r>
                        <a:rPr lang="en-US" sz="2000" b="0" i="1" smtClean="0">
                          <a:latin typeface="Cambria Math" panose="02040503050406030204" pitchFamily="18" charset="0"/>
                        </a:rPr>
                        <m:t>𝑦</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𝑚𝑝</m:t>
                          </m:r>
                        </m:num>
                        <m:den>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𝑚</m:t>
                          </m:r>
                        </m:den>
                      </m:f>
                    </m:oMath>
                  </m:oMathPara>
                </a14:m>
                <a:endParaRPr lang="en-US" sz="2000" b="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5379407"/>
                <a:ext cx="4376775" cy="5641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9600" y="3810000"/>
                <a:ext cx="3094180" cy="5271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original</m:t>
                      </m:r>
                      <m:r>
                        <a:rPr lang="en-US" sz="2000" b="1" i="0"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e>
                      </m:d>
                      <m:r>
                        <a:rPr lang="en-US" sz="2000" b="0" i="1" smtClean="0">
                          <a:latin typeface="Cambria Math" panose="02040503050406030204" pitchFamily="18" charset="0"/>
                        </a:rPr>
                        <m:t>𝑦</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𝑐</m:t>
                              </m:r>
                            </m:sub>
                          </m:sSub>
                        </m:num>
                        <m:den>
                          <m:r>
                            <a:rPr lang="en-US" sz="2000" b="0" i="1" smtClean="0">
                              <a:latin typeface="Cambria Math" panose="02040503050406030204" pitchFamily="18" charset="0"/>
                            </a:rPr>
                            <m:t>𝑛</m:t>
                          </m:r>
                        </m:den>
                      </m:f>
                    </m:oMath>
                  </m:oMathPara>
                </a14:m>
                <a:endParaRPr lang="en-US" sz="20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609600" y="3810000"/>
                <a:ext cx="3094180" cy="527132"/>
              </a:xfrm>
              <a:prstGeom prst="rect">
                <a:avLst/>
              </a:prstGeom>
              <a:blipFill>
                <a:blip r:embed="rId5"/>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7DAC0D3-9FE9-DEC4-357D-5C4784FA911B}"/>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4" name="Rectangle 3">
            <a:extLst>
              <a:ext uri="{FF2B5EF4-FFF2-40B4-BE49-F238E27FC236}">
                <a16:creationId xmlns:a16="http://schemas.microsoft.com/office/drawing/2014/main" id="{201F0C68-3E2B-7338-B395-77755A73875B}"/>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60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765916"/>
            <a:ext cx="8915400" cy="6015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altLang="en-US">
                <a:ea typeface="ＭＳ Ｐゴシック" pitchFamily="34" charset="-128"/>
              </a:rPr>
              <a:t>Example of Naïve Bayes Classifier</a:t>
            </a:r>
          </a:p>
        </p:txBody>
      </p:sp>
      <p:graphicFrame>
        <p:nvGraphicFramePr>
          <p:cNvPr id="37890" name="Object 3"/>
          <p:cNvGraphicFramePr>
            <a:graphicFrameLocks noChangeAspect="1"/>
          </p:cNvGraphicFramePr>
          <p:nvPr>
            <p:extLst>
              <p:ext uri="{D42A27DB-BD31-4B8C-83A1-F6EECF244321}">
                <p14:modId xmlns:p14="http://schemas.microsoft.com/office/powerpoint/2010/main" val="1205068433"/>
              </p:ext>
            </p:extLst>
          </p:nvPr>
        </p:nvGraphicFramePr>
        <p:xfrm>
          <a:off x="152400" y="1295400"/>
          <a:ext cx="4876800" cy="3733800"/>
        </p:xfrm>
        <a:graphic>
          <a:graphicData uri="http://schemas.openxmlformats.org/presentationml/2006/ole">
            <mc:AlternateContent xmlns:mc="http://schemas.openxmlformats.org/markup-compatibility/2006">
              <mc:Choice xmlns:v="urn:schemas-microsoft-com:vml" Requires="v">
                <p:oleObj name="Worksheet" r:id="rId2" imgW="6057900" imgH="4241800" progId="Excel.Sheet.8">
                  <p:embed/>
                </p:oleObj>
              </mc:Choice>
              <mc:Fallback>
                <p:oleObj name="Worksheet" r:id="rId2" imgW="6057900" imgH="4241800" progId="Excel.Sheet.8">
                  <p:embed/>
                  <p:pic>
                    <p:nvPicPr>
                      <p:cNvPr id="3789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4876800" cy="3733800"/>
                      </a:xfrm>
                      <a:prstGeom prst="rect">
                        <a:avLst/>
                      </a:prstGeom>
                      <a:noFill/>
                      <a:ln>
                        <a:noFill/>
                      </a:ln>
                      <a:effectLst/>
                    </p:spPr>
                  </p:pic>
                </p:oleObj>
              </mc:Fallback>
            </mc:AlternateContent>
          </a:graphicData>
        </a:graphic>
      </p:graphicFrame>
      <p:graphicFrame>
        <p:nvGraphicFramePr>
          <p:cNvPr id="37891" name="Object 4"/>
          <p:cNvGraphicFramePr>
            <a:graphicFrameLocks noChangeAspect="1"/>
          </p:cNvGraphicFramePr>
          <p:nvPr/>
        </p:nvGraphicFramePr>
        <p:xfrm>
          <a:off x="304800" y="5410200"/>
          <a:ext cx="5153025" cy="438150"/>
        </p:xfrm>
        <a:graphic>
          <a:graphicData uri="http://schemas.openxmlformats.org/presentationml/2006/ole">
            <mc:AlternateContent xmlns:mc="http://schemas.openxmlformats.org/markup-compatibility/2006">
              <mc:Choice xmlns:v="urn:schemas-microsoft-com:vml" Requires="v">
                <p:oleObj name="Worksheet" r:id="rId4" imgW="4876800" imgH="393700" progId="Excel.Sheet.8">
                  <p:embed/>
                </p:oleObj>
              </mc:Choice>
              <mc:Fallback>
                <p:oleObj name="Worksheet" r:id="rId4" imgW="4876800" imgH="393700" progId="Excel.Sheet.8">
                  <p:embed/>
                  <p:pic>
                    <p:nvPicPr>
                      <p:cNvPr id="3789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410200"/>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414" name="Text Box 6"/>
          <p:cNvSpPr txBox="1">
            <a:spLocks noChangeArrowheads="1"/>
          </p:cNvSpPr>
          <p:nvPr/>
        </p:nvSpPr>
        <p:spPr bwMode="auto">
          <a:xfrm>
            <a:off x="5867400" y="1295400"/>
            <a:ext cx="2743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a:t>A: attributes</a:t>
            </a:r>
          </a:p>
          <a:p>
            <a:pPr>
              <a:spcBef>
                <a:spcPct val="50000"/>
              </a:spcBef>
              <a:defRPr/>
            </a:pPr>
            <a:r>
              <a:rPr lang="en-US"/>
              <a:t>M: mammals</a:t>
            </a:r>
          </a:p>
          <a:p>
            <a:pPr>
              <a:spcBef>
                <a:spcPct val="50000"/>
              </a:spcBef>
              <a:defRPr/>
            </a:pPr>
            <a:r>
              <a:rPr lang="en-US"/>
              <a:t>N: non-mammals</a:t>
            </a:r>
          </a:p>
        </p:txBody>
      </p:sp>
      <p:sp>
        <p:nvSpPr>
          <p:cNvPr id="2" name="Rectangle 1">
            <a:extLst>
              <a:ext uri="{FF2B5EF4-FFF2-40B4-BE49-F238E27FC236}">
                <a16:creationId xmlns:a16="http://schemas.microsoft.com/office/drawing/2014/main" id="{93997A43-80F4-1224-2955-9DE7F6A07358}"/>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6BA92EE1-28A7-4117-B9B5-40BD5EE9951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altLang="en-US">
                <a:ea typeface="ＭＳ Ｐゴシック" pitchFamily="34" charset="-128"/>
              </a:rPr>
              <a:t>Example of Naïve Bayes Classifier</a:t>
            </a:r>
          </a:p>
        </p:txBody>
      </p:sp>
      <p:graphicFrame>
        <p:nvGraphicFramePr>
          <p:cNvPr id="37890" name="Object 3"/>
          <p:cNvGraphicFramePr>
            <a:graphicFrameLocks noChangeAspect="1"/>
          </p:cNvGraphicFramePr>
          <p:nvPr>
            <p:extLst>
              <p:ext uri="{D42A27DB-BD31-4B8C-83A1-F6EECF244321}">
                <p14:modId xmlns:p14="http://schemas.microsoft.com/office/powerpoint/2010/main" val="359673969"/>
              </p:ext>
            </p:extLst>
          </p:nvPr>
        </p:nvGraphicFramePr>
        <p:xfrm>
          <a:off x="152400" y="1295400"/>
          <a:ext cx="4876800" cy="3733800"/>
        </p:xfrm>
        <a:graphic>
          <a:graphicData uri="http://schemas.openxmlformats.org/presentationml/2006/ole">
            <mc:AlternateContent xmlns:mc="http://schemas.openxmlformats.org/markup-compatibility/2006">
              <mc:Choice xmlns:v="urn:schemas-microsoft-com:vml" Requires="v">
                <p:oleObj name="Worksheet" r:id="rId2" imgW="6057900" imgH="4241800" progId="Excel.Sheet.8">
                  <p:embed/>
                </p:oleObj>
              </mc:Choice>
              <mc:Fallback>
                <p:oleObj name="Worksheet" r:id="rId2" imgW="6057900" imgH="4241800"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4876800" cy="3733800"/>
                      </a:xfrm>
                      <a:prstGeom prst="rect">
                        <a:avLst/>
                      </a:prstGeom>
                      <a:noFill/>
                      <a:ln>
                        <a:noFill/>
                      </a:ln>
                      <a:effectLst/>
                    </p:spPr>
                  </p:pic>
                </p:oleObj>
              </mc:Fallback>
            </mc:AlternateContent>
          </a:graphicData>
        </a:graphic>
      </p:graphicFrame>
      <p:graphicFrame>
        <p:nvGraphicFramePr>
          <p:cNvPr id="37891" name="Object 4"/>
          <p:cNvGraphicFramePr>
            <a:graphicFrameLocks noChangeAspect="1"/>
          </p:cNvGraphicFramePr>
          <p:nvPr/>
        </p:nvGraphicFramePr>
        <p:xfrm>
          <a:off x="304800" y="5410200"/>
          <a:ext cx="5153025" cy="438150"/>
        </p:xfrm>
        <a:graphic>
          <a:graphicData uri="http://schemas.openxmlformats.org/presentationml/2006/ole">
            <mc:AlternateContent xmlns:mc="http://schemas.openxmlformats.org/markup-compatibility/2006">
              <mc:Choice xmlns:v="urn:schemas-microsoft-com:vml" Requires="v">
                <p:oleObj name="Worksheet" r:id="rId4" imgW="4876800" imgH="393700" progId="Excel.Sheet.8">
                  <p:embed/>
                </p:oleObj>
              </mc:Choice>
              <mc:Fallback>
                <p:oleObj name="Worksheet" r:id="rId4" imgW="4876800" imgH="3937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410200"/>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7892" name="Object 5"/>
          <p:cNvGraphicFramePr>
            <a:graphicFrameLocks noChangeAspect="1"/>
          </p:cNvGraphicFramePr>
          <p:nvPr/>
        </p:nvGraphicFramePr>
        <p:xfrm>
          <a:off x="5487988" y="2362200"/>
          <a:ext cx="3656012" cy="2584450"/>
        </p:xfrm>
        <a:graphic>
          <a:graphicData uri="http://schemas.openxmlformats.org/presentationml/2006/ole">
            <mc:AlternateContent xmlns:mc="http://schemas.openxmlformats.org/markup-compatibility/2006">
              <mc:Choice xmlns:v="urn:schemas-microsoft-com:vml" Requires="v">
                <p:oleObj name="Equation" r:id="rId6" imgW="4457700" imgH="3149600" progId="Equation.3">
                  <p:embed/>
                </p:oleObj>
              </mc:Choice>
              <mc:Fallback>
                <p:oleObj name="Equation" r:id="rId6" imgW="4457700" imgH="314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7988" y="2362200"/>
                        <a:ext cx="3656012"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414" name="Text Box 6"/>
          <p:cNvSpPr txBox="1">
            <a:spLocks noChangeArrowheads="1"/>
          </p:cNvSpPr>
          <p:nvPr/>
        </p:nvSpPr>
        <p:spPr bwMode="auto">
          <a:xfrm>
            <a:off x="5867400" y="1295400"/>
            <a:ext cx="2743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a:t>A: attributes</a:t>
            </a:r>
          </a:p>
          <a:p>
            <a:pPr>
              <a:spcBef>
                <a:spcPct val="50000"/>
              </a:spcBef>
              <a:defRPr/>
            </a:pPr>
            <a:r>
              <a:rPr lang="en-US"/>
              <a:t>M: mammals</a:t>
            </a:r>
          </a:p>
          <a:p>
            <a:pPr>
              <a:spcBef>
                <a:spcPct val="50000"/>
              </a:spcBef>
              <a:defRPr/>
            </a:pPr>
            <a:r>
              <a:rPr lang="en-US"/>
              <a:t>N: non-mammals</a:t>
            </a:r>
          </a:p>
        </p:txBody>
      </p:sp>
      <p:sp>
        <p:nvSpPr>
          <p:cNvPr id="17415" name="Text Box 7"/>
          <p:cNvSpPr txBox="1">
            <a:spLocks noChangeArrowheads="1"/>
          </p:cNvSpPr>
          <p:nvPr/>
        </p:nvSpPr>
        <p:spPr bwMode="auto">
          <a:xfrm>
            <a:off x="5791200" y="5257800"/>
            <a:ext cx="27432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dirty="0"/>
              <a:t>P(A|M)P(M) &gt; P(A|N)P(N)</a:t>
            </a:r>
          </a:p>
          <a:p>
            <a:pPr>
              <a:spcBef>
                <a:spcPct val="50000"/>
              </a:spcBef>
              <a:defRPr/>
            </a:pPr>
            <a:r>
              <a:rPr lang="en-US" dirty="0"/>
              <a:t>=&gt; Mammals</a:t>
            </a:r>
          </a:p>
        </p:txBody>
      </p:sp>
      <p:sp>
        <p:nvSpPr>
          <p:cNvPr id="2" name="Rectangle 1">
            <a:extLst>
              <a:ext uri="{FF2B5EF4-FFF2-40B4-BE49-F238E27FC236}">
                <a16:creationId xmlns:a16="http://schemas.microsoft.com/office/drawing/2014/main" id="{93997A43-80F4-1224-2955-9DE7F6A07358}"/>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6BA92EE1-28A7-4117-B9B5-40BD5EE9951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96274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altLang="en-US" dirty="0">
                <a:ea typeface="ＭＳ Ｐゴシック" pitchFamily="34" charset="-128"/>
              </a:rPr>
              <a:t>Naïve Bayes (Summary)</a:t>
            </a:r>
          </a:p>
        </p:txBody>
      </p:sp>
      <p:sp>
        <p:nvSpPr>
          <p:cNvPr id="18435" name="Rectangle 3"/>
          <p:cNvSpPr>
            <a:spLocks noGrp="1" noChangeArrowheads="1"/>
          </p:cNvSpPr>
          <p:nvPr>
            <p:ph type="body" idx="1"/>
          </p:nvPr>
        </p:nvSpPr>
        <p:spPr>
          <a:xfrm>
            <a:off x="381000" y="1143000"/>
            <a:ext cx="8318500" cy="5181600"/>
          </a:xfrm>
        </p:spPr>
        <p:txBody>
          <a:bodyPr/>
          <a:lstStyle/>
          <a:p>
            <a:pPr>
              <a:lnSpc>
                <a:spcPct val="90000"/>
              </a:lnSpc>
              <a:defRPr/>
            </a:pPr>
            <a:r>
              <a:rPr lang="en-US" dirty="0">
                <a:cs typeface="+mn-cs"/>
              </a:rPr>
              <a:t>Robust to isolated noise points</a:t>
            </a:r>
          </a:p>
          <a:p>
            <a:pPr>
              <a:lnSpc>
                <a:spcPct val="90000"/>
              </a:lnSpc>
              <a:defRPr/>
            </a:pPr>
            <a:endParaRPr lang="en-US" dirty="0">
              <a:cs typeface="+mn-cs"/>
            </a:endParaRPr>
          </a:p>
          <a:p>
            <a:pPr>
              <a:lnSpc>
                <a:spcPct val="90000"/>
              </a:lnSpc>
              <a:defRPr/>
            </a:pPr>
            <a:r>
              <a:rPr lang="en-US" dirty="0">
                <a:cs typeface="+mn-cs"/>
              </a:rPr>
              <a:t>Handle missing values by ignoring the instance during probability estimate calculations</a:t>
            </a:r>
          </a:p>
          <a:p>
            <a:pPr>
              <a:lnSpc>
                <a:spcPct val="90000"/>
              </a:lnSpc>
              <a:defRPr/>
            </a:pPr>
            <a:endParaRPr lang="en-US" dirty="0">
              <a:cs typeface="+mn-cs"/>
            </a:endParaRPr>
          </a:p>
          <a:p>
            <a:pPr>
              <a:lnSpc>
                <a:spcPct val="90000"/>
              </a:lnSpc>
              <a:defRPr/>
            </a:pPr>
            <a:r>
              <a:rPr lang="en-US" dirty="0">
                <a:cs typeface="+mn-cs"/>
              </a:rPr>
              <a:t>Robust to irrelevant attributes</a:t>
            </a:r>
          </a:p>
          <a:p>
            <a:pPr>
              <a:lnSpc>
                <a:spcPct val="90000"/>
              </a:lnSpc>
              <a:defRPr/>
            </a:pPr>
            <a:endParaRPr lang="en-US" dirty="0">
              <a:cs typeface="+mn-cs"/>
            </a:endParaRPr>
          </a:p>
          <a:p>
            <a:pPr>
              <a:lnSpc>
                <a:spcPct val="90000"/>
              </a:lnSpc>
              <a:defRPr/>
            </a:pPr>
            <a:r>
              <a:rPr lang="en-US" dirty="0">
                <a:cs typeface="+mn-cs"/>
              </a:rPr>
              <a:t>Redundant and correlated attributes will violate class conditional assumption</a:t>
            </a:r>
          </a:p>
          <a:p>
            <a:pPr lvl="2">
              <a:lnSpc>
                <a:spcPct val="90000"/>
              </a:lnSpc>
              <a:buFont typeface="Arial" charset="0"/>
              <a:buChar char="–"/>
              <a:defRPr/>
            </a:pPr>
            <a:r>
              <a:rPr lang="en-US" dirty="0"/>
              <a:t>Use other techniques such as Bayesian Belief Networks (BBN)</a:t>
            </a: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altLang="en-US" dirty="0">
                <a:ea typeface="ＭＳ Ｐゴシック" pitchFamily="34" charset="-128"/>
              </a:rPr>
              <a:t>Naïve Bayes (Summary)</a:t>
            </a:r>
          </a:p>
        </p:txBody>
      </p:sp>
      <p:sp>
        <p:nvSpPr>
          <p:cNvPr id="18435" name="Rectangle 3"/>
          <p:cNvSpPr>
            <a:spLocks noGrp="1" noChangeArrowheads="1"/>
          </p:cNvSpPr>
          <p:nvPr>
            <p:ph type="body" idx="1"/>
          </p:nvPr>
        </p:nvSpPr>
        <p:spPr>
          <a:xfrm>
            <a:off x="381000" y="1143000"/>
            <a:ext cx="8318500" cy="5181600"/>
          </a:xfrm>
        </p:spPr>
        <p:txBody>
          <a:bodyPr/>
          <a:lstStyle/>
          <a:p>
            <a:r>
              <a:rPr lang="en-US" dirty="0"/>
              <a:t>They are </a:t>
            </a:r>
            <a:r>
              <a:rPr lang="en-US" b="1" dirty="0"/>
              <a:t>robust to isolated noise points </a:t>
            </a:r>
            <a:r>
              <a:rPr lang="en-US" dirty="0"/>
              <a:t>because such points are averaged out when estimating conditional probabilities from data. </a:t>
            </a:r>
            <a:r>
              <a:rPr lang="en-US" dirty="0" err="1"/>
              <a:t>Na¨ıve</a:t>
            </a:r>
            <a:r>
              <a:rPr lang="en-US" dirty="0"/>
              <a:t> Bayes classifiers can also </a:t>
            </a:r>
            <a:r>
              <a:rPr lang="en-US" b="1" dirty="0"/>
              <a:t>handle missing values </a:t>
            </a:r>
            <a:r>
              <a:rPr lang="en-US" dirty="0"/>
              <a:t>by ignoring the example during </a:t>
            </a:r>
            <a:r>
              <a:rPr lang="en-IN" dirty="0"/>
              <a:t>model building and classification.</a:t>
            </a:r>
            <a:endParaRPr lang="en-US" dirty="0">
              <a:cs typeface="+mn-cs"/>
            </a:endParaRPr>
          </a:p>
          <a:p>
            <a:pPr algn="just"/>
            <a:r>
              <a:rPr lang="en-US" dirty="0"/>
              <a:t>They are robust to irrelevant attributes. If </a:t>
            </a:r>
            <a:r>
              <a:rPr lang="en-US" i="1" dirty="0"/>
              <a:t>Xi </a:t>
            </a:r>
            <a:r>
              <a:rPr lang="en-US" dirty="0"/>
              <a:t>is an irrelevant attribute, then </a:t>
            </a:r>
            <a:r>
              <a:rPr lang="en-US" i="1" dirty="0"/>
              <a:t>P</a:t>
            </a:r>
            <a:r>
              <a:rPr lang="en-US" dirty="0"/>
              <a:t>(</a:t>
            </a:r>
            <a:r>
              <a:rPr lang="en-US" i="1" dirty="0" err="1"/>
              <a:t>Xi|Y</a:t>
            </a:r>
            <a:r>
              <a:rPr lang="en-US" i="1" dirty="0"/>
              <a:t> </a:t>
            </a:r>
            <a:r>
              <a:rPr lang="en-US" dirty="0"/>
              <a:t>) becomes almost uniformly distributed. The class conditional probability for </a:t>
            </a:r>
            <a:r>
              <a:rPr lang="en-US" i="1" dirty="0"/>
              <a:t>Xi </a:t>
            </a:r>
            <a:r>
              <a:rPr lang="en-US" dirty="0"/>
              <a:t>has no impact on the overall computation </a:t>
            </a:r>
            <a:r>
              <a:rPr lang="en-IN" dirty="0"/>
              <a:t>of the posterior probability.</a:t>
            </a:r>
            <a:endParaRPr lang="en-US" dirty="0">
              <a:cs typeface="+mn-cs"/>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30099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altLang="en-US" dirty="0">
                <a:ea typeface="ＭＳ Ｐゴシック" pitchFamily="34" charset="-128"/>
              </a:rPr>
              <a:t>Naïve Bayes (Summary)</a:t>
            </a:r>
          </a:p>
        </p:txBody>
      </p:sp>
      <p:sp>
        <p:nvSpPr>
          <p:cNvPr id="18435" name="Rectangle 3"/>
          <p:cNvSpPr>
            <a:spLocks noGrp="1" noChangeArrowheads="1"/>
          </p:cNvSpPr>
          <p:nvPr>
            <p:ph type="body" idx="1"/>
          </p:nvPr>
        </p:nvSpPr>
        <p:spPr>
          <a:xfrm>
            <a:off x="381000" y="1143000"/>
            <a:ext cx="8318500" cy="5181600"/>
          </a:xfrm>
        </p:spPr>
        <p:txBody>
          <a:bodyPr/>
          <a:lstStyle/>
          <a:p>
            <a:pPr algn="just"/>
            <a:r>
              <a:rPr lang="en-US" dirty="0"/>
              <a:t>Correlated attributes can degrade the performance of </a:t>
            </a:r>
            <a:r>
              <a:rPr lang="en-US" dirty="0" err="1"/>
              <a:t>na¨ıve</a:t>
            </a:r>
            <a:r>
              <a:rPr lang="en-US" dirty="0"/>
              <a:t> Bayes classifiers because the conditional independence assumption no longer holds </a:t>
            </a:r>
            <a:r>
              <a:rPr lang="en-IN" dirty="0"/>
              <a:t>for such attributes.</a:t>
            </a:r>
            <a:endParaRPr lang="en-US" dirty="0">
              <a:cs typeface="+mn-cs"/>
            </a:endParaRPr>
          </a:p>
          <a:p>
            <a:pPr lvl="2">
              <a:lnSpc>
                <a:spcPct val="90000"/>
              </a:lnSpc>
              <a:buFont typeface="Arial" charset="0"/>
              <a:buChar char="–"/>
              <a:defRPr/>
            </a:pPr>
            <a:r>
              <a:rPr lang="en-US" dirty="0"/>
              <a:t>Use other techniques such as Bayesian Belief Networks (BBN)</a:t>
            </a: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4991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3962400" cy="353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211224"/>
            <a:ext cx="542925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72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3505200" cy="31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041039"/>
            <a:ext cx="62484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764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3505200" cy="31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838200"/>
            <a:ext cx="56007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08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152400"/>
            <a:ext cx="7594600" cy="533400"/>
          </a:xfrm>
        </p:spPr>
        <p:txBody>
          <a:bodyPr/>
          <a:lstStyle/>
          <a:p>
            <a:r>
              <a:rPr lang="en-US" altLang="en-US" dirty="0"/>
              <a:t>Nearest Neighbor Classifiers</a:t>
            </a:r>
          </a:p>
        </p:txBody>
      </p:sp>
      <p:sp>
        <p:nvSpPr>
          <p:cNvPr id="4" name="Rectangle 3">
            <a:extLst>
              <a:ext uri="{FF2B5EF4-FFF2-40B4-BE49-F238E27FC236}">
                <a16:creationId xmlns:a16="http://schemas.microsoft.com/office/drawing/2014/main" id="{3263CAE3-4141-65FA-642B-0F8CA414E11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EF63E9CE-A780-FDC2-2058-3B47109A19D7}"/>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78486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3915656"/>
            <a:ext cx="8458200" cy="2942344"/>
          </a:xfrm>
          <a:prstGeom prst="rect">
            <a:avLst/>
          </a:prstGeom>
        </p:spPr>
        <p:txBody>
          <a:bodyPr wrap="square">
            <a:spAutoFit/>
          </a:bodyPr>
          <a:lstStyle/>
          <a:p>
            <a:pPr marL="292100" lvl="1" indent="-292100" algn="just">
              <a:spcBef>
                <a:spcPct val="10000"/>
              </a:spcBef>
              <a:spcAft>
                <a:spcPts val="400"/>
              </a:spcAft>
              <a:buClr>
                <a:srgbClr val="0C7B9C"/>
              </a:buClr>
              <a:buSzPct val="75000"/>
              <a:buFont typeface="Monotype Sorts" pitchFamily="2" charset="2"/>
              <a:buChar char="l"/>
            </a:pPr>
            <a:r>
              <a:rPr lang="en-US" sz="2400" dirty="0">
                <a:solidFill>
                  <a:srgbClr val="0B0B83"/>
                </a:solidFill>
                <a:latin typeface="Times New Roman" panose="02020603050405020304" pitchFamily="18" charset="0"/>
                <a:cs typeface="Times New Roman" panose="02020603050405020304" pitchFamily="18" charset="0"/>
              </a:rPr>
              <a:t>Fig </a:t>
            </a:r>
            <a:r>
              <a:rPr lang="en-US" sz="2400" dirty="0" err="1">
                <a:solidFill>
                  <a:srgbClr val="0B0B83"/>
                </a:solidFill>
                <a:latin typeface="Times New Roman" panose="02020603050405020304" pitchFamily="18" charset="0"/>
                <a:cs typeface="Times New Roman" panose="02020603050405020304" pitchFamily="18" charset="0"/>
              </a:rPr>
              <a:t>illustrtaes</a:t>
            </a:r>
            <a:r>
              <a:rPr lang="en-US" sz="2400" dirty="0">
                <a:solidFill>
                  <a:srgbClr val="0B0B83"/>
                </a:solidFill>
                <a:latin typeface="Times New Roman" panose="02020603050405020304" pitchFamily="18" charset="0"/>
                <a:cs typeface="Times New Roman" panose="02020603050405020304" pitchFamily="18" charset="0"/>
              </a:rPr>
              <a:t> 1-, 2-, and 3-nearest neighbors of a data point located at the center of each circle</a:t>
            </a:r>
          </a:p>
          <a:p>
            <a:pPr marL="292100" lvl="1" indent="-292100" algn="just">
              <a:spcBef>
                <a:spcPct val="10000"/>
              </a:spcBef>
              <a:spcAft>
                <a:spcPts val="400"/>
              </a:spcAft>
              <a:buClr>
                <a:srgbClr val="0C7B9C"/>
              </a:buClr>
              <a:buSzPct val="75000"/>
              <a:buFont typeface="Monotype Sorts" pitchFamily="2" charset="2"/>
              <a:buChar char="l"/>
            </a:pPr>
            <a:r>
              <a:rPr lang="en-US" sz="2400" dirty="0">
                <a:solidFill>
                  <a:srgbClr val="0B0B83"/>
                </a:solidFill>
                <a:latin typeface="Times New Roman" panose="02020603050405020304" pitchFamily="18" charset="0"/>
                <a:cs typeface="Times New Roman" panose="02020603050405020304" pitchFamily="18" charset="0"/>
              </a:rPr>
              <a:t> Data point is classified based on the class labels of its neighbors</a:t>
            </a:r>
          </a:p>
          <a:p>
            <a:pPr marL="292100" lvl="1" indent="-292100" algn="just">
              <a:spcBef>
                <a:spcPct val="10000"/>
              </a:spcBef>
              <a:spcAft>
                <a:spcPts val="400"/>
              </a:spcAft>
              <a:buClr>
                <a:srgbClr val="0C7B9C"/>
              </a:buClr>
              <a:buSzPct val="75000"/>
              <a:buFont typeface="Monotype Sorts" pitchFamily="2" charset="2"/>
              <a:buChar char="l"/>
            </a:pPr>
            <a:r>
              <a:rPr lang="en-US" sz="2400" dirty="0">
                <a:solidFill>
                  <a:srgbClr val="0B0B83"/>
                </a:solidFill>
                <a:latin typeface="Times New Roman" panose="02020603050405020304" pitchFamily="18" charset="0"/>
                <a:cs typeface="Times New Roman" panose="02020603050405020304" pitchFamily="18" charset="0"/>
              </a:rPr>
              <a:t> In the case where the neighbors have more than one label, the data point is assigned to the majority class of its nearest</a:t>
            </a:r>
            <a:r>
              <a:rPr lang="en-IN" sz="2400" dirty="0" err="1">
                <a:solidFill>
                  <a:srgbClr val="0B0B83"/>
                </a:solidFill>
                <a:latin typeface="Times New Roman" panose="02020603050405020304" pitchFamily="18" charset="0"/>
                <a:cs typeface="Times New Roman" panose="02020603050405020304" pitchFamily="18" charset="0"/>
              </a:rPr>
              <a:t>neighbors</a:t>
            </a:r>
            <a:endParaRPr lang="en-IN" sz="240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082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3505200" cy="31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295400"/>
            <a:ext cx="4953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8356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 y="914400"/>
            <a:ext cx="3505200" cy="31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524" y="1143000"/>
            <a:ext cx="47434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311" y="1905000"/>
            <a:ext cx="433387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777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 y="914400"/>
            <a:ext cx="3505200" cy="31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91974"/>
            <a:ext cx="51339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929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2" y="1142998"/>
            <a:ext cx="3942567" cy="3657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46534" y="3886200"/>
            <a:ext cx="5180556" cy="523220"/>
          </a:xfrm>
          <a:prstGeom prst="rect">
            <a:avLst/>
          </a:prstGeom>
        </p:spPr>
        <p:txBody>
          <a:bodyPr wrap="square">
            <a:spAutoFit/>
          </a:bodyPr>
          <a:lstStyle/>
          <a:p>
            <a:r>
              <a:rPr lang="en-US" b="0" dirty="0"/>
              <a:t>(a) Estimate the conditional probabilities for </a:t>
            </a:r>
            <a:r>
              <a:rPr lang="en-US" b="0" i="1" dirty="0"/>
              <a:t>P</a:t>
            </a:r>
            <a:r>
              <a:rPr lang="en-US" b="0" dirty="0"/>
              <a:t>(</a:t>
            </a:r>
            <a:r>
              <a:rPr lang="en-US" b="0" i="1" dirty="0"/>
              <a:t>A </a:t>
            </a:r>
            <a:r>
              <a:rPr lang="en-US" b="0" dirty="0"/>
              <a:t>= 1</a:t>
            </a:r>
            <a:r>
              <a:rPr lang="en-US" b="0" i="1" dirty="0"/>
              <a:t>|</a:t>
            </a:r>
            <a:r>
              <a:rPr lang="en-US" b="0" dirty="0"/>
              <a:t>+), </a:t>
            </a:r>
            <a:r>
              <a:rPr lang="en-US" b="0" i="1" dirty="0"/>
              <a:t>P</a:t>
            </a:r>
            <a:r>
              <a:rPr lang="en-US" b="0" dirty="0"/>
              <a:t>(</a:t>
            </a:r>
            <a:r>
              <a:rPr lang="en-US" b="0" i="1" dirty="0"/>
              <a:t>B </a:t>
            </a:r>
            <a:r>
              <a:rPr lang="en-US" b="0" dirty="0"/>
              <a:t>= 1</a:t>
            </a:r>
            <a:r>
              <a:rPr lang="en-US" b="0" i="1" dirty="0"/>
              <a:t>|</a:t>
            </a:r>
            <a:r>
              <a:rPr lang="en-US" b="0" dirty="0"/>
              <a:t>+), </a:t>
            </a:r>
            <a:r>
              <a:rPr lang="en-US" b="0" i="1" dirty="0"/>
              <a:t>P</a:t>
            </a:r>
            <a:r>
              <a:rPr lang="en-US" b="0" dirty="0"/>
              <a:t>(</a:t>
            </a:r>
            <a:r>
              <a:rPr lang="en-US" b="0" i="1" dirty="0"/>
              <a:t>C </a:t>
            </a:r>
            <a:r>
              <a:rPr lang="en-US" b="0" dirty="0"/>
              <a:t>= 1</a:t>
            </a:r>
            <a:r>
              <a:rPr lang="en-US" b="0" i="1" dirty="0"/>
              <a:t>|</a:t>
            </a:r>
            <a:r>
              <a:rPr lang="en-US" b="0" dirty="0"/>
              <a:t>+), </a:t>
            </a:r>
            <a:r>
              <a:rPr lang="en-US" b="0" i="1" dirty="0"/>
              <a:t>P</a:t>
            </a:r>
            <a:r>
              <a:rPr lang="en-US" b="0" dirty="0"/>
              <a:t>(</a:t>
            </a:r>
            <a:r>
              <a:rPr lang="en-US" b="0" i="1" dirty="0"/>
              <a:t>A </a:t>
            </a:r>
            <a:r>
              <a:rPr lang="en-US" b="0" dirty="0"/>
              <a:t>= 1</a:t>
            </a:r>
            <a:r>
              <a:rPr lang="en-US" b="0" i="1" dirty="0"/>
              <a:t>|−</a:t>
            </a:r>
            <a:r>
              <a:rPr lang="en-US" b="0" dirty="0"/>
              <a:t>), </a:t>
            </a:r>
            <a:r>
              <a:rPr lang="en-US" b="0" i="1" dirty="0"/>
              <a:t>P</a:t>
            </a:r>
            <a:r>
              <a:rPr lang="en-US" b="0" dirty="0"/>
              <a:t>(</a:t>
            </a:r>
            <a:r>
              <a:rPr lang="en-US" b="0" i="1" dirty="0"/>
              <a:t>B </a:t>
            </a:r>
            <a:r>
              <a:rPr lang="en-US" b="0" dirty="0"/>
              <a:t>= 1</a:t>
            </a:r>
            <a:r>
              <a:rPr lang="en-US" b="0" i="1" dirty="0"/>
              <a:t>|−</a:t>
            </a:r>
            <a:r>
              <a:rPr lang="en-US" b="0" dirty="0"/>
              <a:t>), and </a:t>
            </a:r>
            <a:r>
              <a:rPr lang="en-US" b="0" i="1" dirty="0"/>
              <a:t>P</a:t>
            </a:r>
            <a:r>
              <a:rPr lang="en-US" b="0" dirty="0"/>
              <a:t>(</a:t>
            </a:r>
            <a:r>
              <a:rPr lang="en-US" b="0" i="1" dirty="0"/>
              <a:t>C </a:t>
            </a:r>
            <a:r>
              <a:rPr lang="en-US" b="0" dirty="0"/>
              <a:t>= 1</a:t>
            </a:r>
            <a:r>
              <a:rPr lang="en-US" b="0" i="1" dirty="0"/>
              <a:t>|−</a:t>
            </a:r>
            <a:r>
              <a:rPr lang="en-US" b="0" dirty="0"/>
              <a:t>)</a:t>
            </a:r>
            <a:endParaRPr lang="en-IN" dirty="0"/>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33900"/>
            <a:ext cx="543877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3099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2" y="1142998"/>
            <a:ext cx="4628367" cy="36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105400"/>
            <a:ext cx="52863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52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3" y="1142998"/>
            <a:ext cx="3276600" cy="261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330549"/>
            <a:ext cx="5143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437667"/>
            <a:ext cx="50673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123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3" y="1142998"/>
            <a:ext cx="3276600" cy="261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033" y="1393962"/>
            <a:ext cx="49911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435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90600" y="152400"/>
            <a:ext cx="7670800" cy="533400"/>
          </a:xfrm>
        </p:spPr>
        <p:txBody>
          <a:bodyPr/>
          <a:lstStyle/>
          <a:p>
            <a:pPr>
              <a:defRPr/>
            </a:pPr>
            <a:r>
              <a:rPr lang="en-US" dirty="0"/>
              <a:t>Bayes Classifier</a:t>
            </a:r>
            <a:endParaRPr lang="en-US" altLang="en-US" dirty="0">
              <a:ea typeface="ＭＳ Ｐゴシック" pitchFamily="34" charset="-128"/>
            </a:endParaRPr>
          </a:p>
        </p:txBody>
      </p:sp>
      <p:sp>
        <p:nvSpPr>
          <p:cNvPr id="2" name="Rectangle 1">
            <a:extLst>
              <a:ext uri="{FF2B5EF4-FFF2-40B4-BE49-F238E27FC236}">
                <a16:creationId xmlns:a16="http://schemas.microsoft.com/office/drawing/2014/main" id="{3131E3AA-60C3-1994-3F57-B36D31327AC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F5C48151-B689-1D8B-1968-3F11DF73EF98}"/>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3" y="1142998"/>
            <a:ext cx="3276600" cy="261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142998"/>
            <a:ext cx="51435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399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70800" cy="533400"/>
          </a:xfrm>
        </p:spPr>
        <p:txBody>
          <a:bodyPr/>
          <a:lstStyle/>
          <a:p>
            <a:pPr>
              <a:defRPr/>
            </a:pPr>
            <a:r>
              <a:rPr lang="en-US" dirty="0"/>
              <a:t>Naïve Bayes</a:t>
            </a:r>
          </a:p>
        </p:txBody>
      </p:sp>
      <p:sp>
        <p:nvSpPr>
          <p:cNvPr id="3" name="Content Placeholder 2"/>
          <p:cNvSpPr>
            <a:spLocks noGrp="1"/>
          </p:cNvSpPr>
          <p:nvPr>
            <p:ph idx="1"/>
          </p:nvPr>
        </p:nvSpPr>
        <p:spPr/>
        <p:txBody>
          <a:bodyPr/>
          <a:lstStyle/>
          <a:p>
            <a:pPr>
              <a:defRPr/>
            </a:pPr>
            <a:r>
              <a:rPr lang="en-US" sz="2000" dirty="0"/>
              <a:t>How does Naïve Bayes perform on the following dataset?</a:t>
            </a:r>
          </a:p>
        </p:txBody>
      </p:sp>
      <p:pic>
        <p:nvPicPr>
          <p:cNvPr id="25604" name="Content Placeholder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43" b="4614"/>
          <a:stretch>
            <a:fillRect/>
          </a:stretch>
        </p:blipFill>
        <p:spPr bwMode="auto">
          <a:xfrm>
            <a:off x="1858963" y="1676400"/>
            <a:ext cx="5334000" cy="407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a:spLocks noChangeArrowheads="1"/>
          </p:cNvSpPr>
          <p:nvPr/>
        </p:nvSpPr>
        <p:spPr bwMode="auto">
          <a:xfrm>
            <a:off x="1858963" y="5822950"/>
            <a:ext cx="521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b="0"/>
              <a:t>Conditional independence of attributes is violated</a:t>
            </a:r>
          </a:p>
        </p:txBody>
      </p:sp>
      <p:sp>
        <p:nvSpPr>
          <p:cNvPr id="4" name="Rectangle 3">
            <a:extLst>
              <a:ext uri="{FF2B5EF4-FFF2-40B4-BE49-F238E27FC236}">
                <a16:creationId xmlns:a16="http://schemas.microsoft.com/office/drawing/2014/main" id="{A716C635-6A24-84E7-0294-5D8A63CC525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E7BAE85F-7421-F8BA-5020-B6C06FF3994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38200" y="152400"/>
            <a:ext cx="7823200" cy="533400"/>
          </a:xfrm>
        </p:spPr>
        <p:txBody>
          <a:bodyPr/>
          <a:lstStyle/>
          <a:p>
            <a:pPr>
              <a:defRPr/>
            </a:pPr>
            <a:r>
              <a:rPr lang="en-US" dirty="0">
                <a:cs typeface="+mj-cs"/>
              </a:rPr>
              <a:t>Bayesian Belief Networks</a:t>
            </a:r>
          </a:p>
        </p:txBody>
      </p:sp>
      <p:sp>
        <p:nvSpPr>
          <p:cNvPr id="19459" name="Rectangle 3"/>
          <p:cNvSpPr>
            <a:spLocks noGrp="1" noChangeArrowheads="1"/>
          </p:cNvSpPr>
          <p:nvPr>
            <p:ph type="body" idx="1"/>
          </p:nvPr>
        </p:nvSpPr>
        <p:spPr/>
        <p:txBody>
          <a:bodyPr/>
          <a:lstStyle/>
          <a:p>
            <a:pPr>
              <a:defRPr/>
            </a:pPr>
            <a:r>
              <a:rPr lang="en-US" dirty="0">
                <a:cs typeface="+mn-cs"/>
              </a:rPr>
              <a:t>Provides graphical representation of probabilistic relationships among a set of random variables</a:t>
            </a:r>
          </a:p>
          <a:p>
            <a:pPr>
              <a:defRPr/>
            </a:pPr>
            <a:r>
              <a:rPr lang="en-US" dirty="0">
                <a:cs typeface="+mn-cs"/>
              </a:rPr>
              <a:t>Consists of:</a:t>
            </a:r>
          </a:p>
          <a:p>
            <a:pPr lvl="1">
              <a:buFont typeface="Arial" charset="0"/>
              <a:buChar char="–"/>
              <a:defRPr/>
            </a:pPr>
            <a:r>
              <a:rPr lang="en-US" dirty="0"/>
              <a:t>A directed acyclic graph (dag) : </a:t>
            </a:r>
            <a:r>
              <a:rPr lang="en-IN" dirty="0"/>
              <a:t>encoding the dependence relationships </a:t>
            </a:r>
            <a:r>
              <a:rPr lang="en-US" dirty="0"/>
              <a:t>among a set of variables.</a:t>
            </a:r>
          </a:p>
          <a:p>
            <a:pPr lvl="2">
              <a:buFont typeface="Wingdings" charset="0"/>
              <a:buChar char="u"/>
              <a:defRPr/>
            </a:pPr>
            <a:r>
              <a:rPr lang="en-US" dirty="0"/>
              <a:t> Node corresponds to a variable</a:t>
            </a:r>
          </a:p>
          <a:p>
            <a:pPr lvl="2">
              <a:buFont typeface="Wingdings" charset="0"/>
              <a:buChar char="u"/>
              <a:defRPr/>
            </a:pPr>
            <a:r>
              <a:rPr lang="en-US" dirty="0"/>
              <a:t> Arc corresponds to dependence </a:t>
            </a:r>
            <a:br>
              <a:rPr lang="en-US" dirty="0"/>
            </a:br>
            <a:r>
              <a:rPr lang="en-US" dirty="0"/>
              <a:t>relationship between a pair of variables</a:t>
            </a:r>
          </a:p>
          <a:p>
            <a:pPr lvl="2" indent="-457200">
              <a:buFont typeface="Wingdings" charset="0"/>
              <a:buChar char="u"/>
              <a:defRPr/>
            </a:pPr>
            <a:r>
              <a:rPr lang="en-US" i="1" dirty="0"/>
              <a:t>A</a:t>
            </a:r>
            <a:r>
              <a:rPr lang="en-US" dirty="0"/>
              <a:t>, B, and C, in which A and B are independent variables and each has a direct influence on a third variable, C.</a:t>
            </a:r>
          </a:p>
          <a:p>
            <a:pPr lvl="1">
              <a:buFont typeface="Arial" charset="0"/>
              <a:buChar char="–"/>
              <a:defRPr/>
            </a:pPr>
            <a:r>
              <a:rPr lang="en-US" dirty="0"/>
              <a:t>A probability table associating each node to its immediate parent</a:t>
            </a:r>
          </a:p>
        </p:txBody>
      </p:sp>
      <p:graphicFrame>
        <p:nvGraphicFramePr>
          <p:cNvPr id="43011" name="Object 4"/>
          <p:cNvGraphicFramePr>
            <a:graphicFrameLocks noGrp="1" noChangeAspect="1"/>
          </p:cNvGraphicFramePr>
          <p:nvPr>
            <p:ph sz="half" idx="4294967295"/>
            <p:extLst>
              <p:ext uri="{D42A27DB-BD31-4B8C-83A1-F6EECF244321}">
                <p14:modId xmlns:p14="http://schemas.microsoft.com/office/powerpoint/2010/main" val="1150516191"/>
              </p:ext>
            </p:extLst>
          </p:nvPr>
        </p:nvGraphicFramePr>
        <p:xfrm>
          <a:off x="6629400" y="3505201"/>
          <a:ext cx="1676400" cy="1289828"/>
        </p:xfrm>
        <a:graphic>
          <a:graphicData uri="http://schemas.openxmlformats.org/presentationml/2006/ole">
            <mc:AlternateContent xmlns:mc="http://schemas.openxmlformats.org/markup-compatibility/2006">
              <mc:Choice xmlns:v="urn:schemas-microsoft-com:vml" Requires="v">
                <p:oleObj name="Visio" r:id="rId2" imgW="2190839" imgH="1685895" progId="Visio.Drawing.11">
                  <p:embed/>
                </p:oleObj>
              </mc:Choice>
              <mc:Fallback>
                <p:oleObj name="Visio" r:id="rId2" imgW="2190839" imgH="1685895" progId="Visio.Drawing.11">
                  <p:embed/>
                  <p:pic>
                    <p:nvPicPr>
                      <p:cNvPr id="43011" name="Object 4"/>
                      <p:cNvPicPr>
                        <a:picLocks noChangeAspect="1" noChangeArrowheads="1"/>
                      </p:cNvPicPr>
                      <p:nvPr/>
                    </p:nvPicPr>
                    <p:blipFill>
                      <a:blip r:embed="rId3"/>
                      <a:srcRect/>
                      <a:stretch>
                        <a:fillRect/>
                      </a:stretch>
                    </p:blipFill>
                    <p:spPr bwMode="auto">
                      <a:xfrm>
                        <a:off x="6629400" y="3505201"/>
                        <a:ext cx="1676400" cy="1289828"/>
                      </a:xfrm>
                      <a:prstGeom prst="rect">
                        <a:avLst/>
                      </a:prstGeom>
                      <a:noFill/>
                      <a:ln>
                        <a:noFill/>
                      </a:ln>
                      <a:effectLst/>
                    </p:spPr>
                  </p:pic>
                </p:oleObj>
              </mc:Fallback>
            </mc:AlternateContent>
          </a:graphicData>
        </a:graphic>
      </p:graphicFrame>
      <p:sp>
        <p:nvSpPr>
          <p:cNvPr id="2" name="Rectangle 1">
            <a:extLst>
              <a:ext uri="{FF2B5EF4-FFF2-40B4-BE49-F238E27FC236}">
                <a16:creationId xmlns:a16="http://schemas.microsoft.com/office/drawing/2014/main" id="{7DEC28BE-06D8-0EB9-8EA2-52009D2B5F80}"/>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708859E9-95C5-1DAD-2371-D875344227D3}"/>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36171" y="152400"/>
            <a:ext cx="7826829" cy="533400"/>
          </a:xfrm>
        </p:spPr>
        <p:txBody>
          <a:bodyPr/>
          <a:lstStyle/>
          <a:p>
            <a:r>
              <a:rPr lang="en-US" altLang="en-US" dirty="0"/>
              <a:t>Nearest-Neighbor Classifiers</a:t>
            </a:r>
          </a:p>
        </p:txBody>
      </p:sp>
      <p:sp>
        <p:nvSpPr>
          <p:cNvPr id="39939" name="Rectangle 3"/>
          <p:cNvSpPr>
            <a:spLocks noChangeArrowheads="1"/>
          </p:cNvSpPr>
          <p:nvPr/>
        </p:nvSpPr>
        <p:spPr bwMode="auto">
          <a:xfrm>
            <a:off x="5029200" y="1143000"/>
            <a:ext cx="396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Char char="l"/>
            </a:pPr>
            <a:r>
              <a:rPr lang="en-US" altLang="en-US" sz="1800" b="0" dirty="0"/>
              <a:t>Requires the following:</a:t>
            </a:r>
          </a:p>
          <a:p>
            <a:pPr lvl="1">
              <a:spcBef>
                <a:spcPct val="10000"/>
              </a:spcBef>
              <a:spcAft>
                <a:spcPts val="400"/>
              </a:spcAft>
              <a:buClr>
                <a:srgbClr val="0C7B9C"/>
              </a:buClr>
              <a:buSzPct val="100000"/>
              <a:buFont typeface="Arial" charset="0"/>
              <a:buChar char="–"/>
            </a:pPr>
            <a:r>
              <a:rPr lang="en-US" altLang="en-US" sz="1800" b="0" dirty="0"/>
              <a:t>A set of labeled records</a:t>
            </a:r>
          </a:p>
          <a:p>
            <a:pPr lvl="1">
              <a:spcBef>
                <a:spcPct val="10000"/>
              </a:spcBef>
              <a:spcAft>
                <a:spcPts val="400"/>
              </a:spcAft>
              <a:buClr>
                <a:srgbClr val="0C7B9C"/>
              </a:buClr>
              <a:buSzPct val="100000"/>
              <a:buFont typeface="Arial" charset="0"/>
              <a:buChar char="–"/>
            </a:pPr>
            <a:r>
              <a:rPr lang="en-US" altLang="en-US" sz="1800" b="0" dirty="0"/>
              <a:t>Proximity metric to compute distance/similarity between a pair of records </a:t>
            </a:r>
          </a:p>
          <a:p>
            <a:pPr lvl="2">
              <a:spcBef>
                <a:spcPct val="10000"/>
              </a:spcBef>
              <a:spcAft>
                <a:spcPts val="400"/>
              </a:spcAft>
              <a:buClr>
                <a:srgbClr val="0C7B9C"/>
              </a:buClr>
              <a:buSzPct val="100000"/>
              <a:buFont typeface="Arial" charset="0"/>
              <a:buChar char="–"/>
            </a:pPr>
            <a:r>
              <a:rPr lang="en-US" altLang="en-US" b="0" dirty="0"/>
              <a:t>e.g., Euclidean distance</a:t>
            </a:r>
          </a:p>
          <a:p>
            <a:pPr lvl="1">
              <a:spcBef>
                <a:spcPct val="10000"/>
              </a:spcBef>
              <a:spcAft>
                <a:spcPts val="400"/>
              </a:spcAft>
              <a:buClr>
                <a:srgbClr val="0C7B9C"/>
              </a:buClr>
              <a:buSzPct val="100000"/>
              <a:buFont typeface="Arial" charset="0"/>
              <a:buChar char="–"/>
            </a:pPr>
            <a:r>
              <a:rPr lang="en-US" altLang="en-US" sz="1800" b="0" dirty="0"/>
              <a:t>The value of </a:t>
            </a:r>
            <a:r>
              <a:rPr lang="en-US" altLang="en-US" sz="1800" b="0" i="1" dirty="0"/>
              <a:t>k</a:t>
            </a:r>
            <a:r>
              <a:rPr lang="en-US" altLang="en-US" sz="1800" b="0" dirty="0"/>
              <a:t>, the number of nearest neighbors to retrieve</a:t>
            </a:r>
          </a:p>
          <a:p>
            <a:pPr lvl="1">
              <a:spcBef>
                <a:spcPct val="10000"/>
              </a:spcBef>
              <a:spcAft>
                <a:spcPts val="400"/>
              </a:spcAft>
              <a:buClr>
                <a:srgbClr val="0C7B9C"/>
              </a:buClr>
              <a:buSzPct val="100000"/>
              <a:buFont typeface="Arial" charset="0"/>
              <a:buChar char="–"/>
            </a:pPr>
            <a:r>
              <a:rPr lang="en-US" altLang="en-US" sz="1800" b="0" dirty="0"/>
              <a:t>A method for using class labels of K nearest neighbors to determine the class label of unknown record (e.g., by taking majority vote)</a:t>
            </a:r>
          </a:p>
          <a:p>
            <a:pPr marL="457200" lvl="1" indent="0">
              <a:spcBef>
                <a:spcPct val="10000"/>
              </a:spcBef>
              <a:spcAft>
                <a:spcPts val="400"/>
              </a:spcAft>
              <a:buClr>
                <a:srgbClr val="0C7B9C"/>
              </a:buClr>
              <a:buSzPct val="100000"/>
            </a:pPr>
            <a:endParaRPr lang="en-US" altLang="en-US" sz="1800" b="0" dirty="0"/>
          </a:p>
        </p:txBody>
      </p:sp>
      <p:graphicFrame>
        <p:nvGraphicFramePr>
          <p:cNvPr id="39940" name="Object 4"/>
          <p:cNvGraphicFramePr>
            <a:graphicFrameLocks noChangeAspect="1"/>
          </p:cNvGraphicFramePr>
          <p:nvPr/>
        </p:nvGraphicFramePr>
        <p:xfrm>
          <a:off x="457200" y="1143000"/>
          <a:ext cx="4316413" cy="5105400"/>
        </p:xfrm>
        <a:graphic>
          <a:graphicData uri="http://schemas.openxmlformats.org/presentationml/2006/ole">
            <mc:AlternateContent xmlns:mc="http://schemas.openxmlformats.org/markup-compatibility/2006">
              <mc:Choice xmlns:v="urn:schemas-microsoft-com:vml" Requires="v">
                <p:oleObj name="Visio" r:id="rId2" imgW="7007454" imgH="8108144" progId="Visio.Drawing.6">
                  <p:embed/>
                </p:oleObj>
              </mc:Choice>
              <mc:Fallback>
                <p:oleObj name="Visio" r:id="rId2" imgW="7007454" imgH="8108144" progId="Visio.Drawing.6">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431641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44CA385D-4E78-2198-8964-B845AEA9EFB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0F995661-ABE6-4859-EC38-5320615D7F8B}"/>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152400"/>
            <a:ext cx="7747000" cy="533400"/>
          </a:xfrm>
        </p:spPr>
        <p:txBody>
          <a:bodyPr/>
          <a:lstStyle/>
          <a:p>
            <a:pPr>
              <a:defRPr/>
            </a:pPr>
            <a:r>
              <a:rPr lang="en-US" dirty="0">
                <a:cs typeface="+mj-cs"/>
              </a:rPr>
              <a:t>Conditional Independence</a:t>
            </a:r>
          </a:p>
        </p:txBody>
      </p:sp>
      <p:graphicFrame>
        <p:nvGraphicFramePr>
          <p:cNvPr id="44035" name="Object 4"/>
          <p:cNvGraphicFramePr>
            <a:graphicFrameLocks noGrp="1" noChangeAspect="1"/>
          </p:cNvGraphicFramePr>
          <p:nvPr>
            <p:ph sz="half" idx="4294967295"/>
            <p:extLst>
              <p:ext uri="{D42A27DB-BD31-4B8C-83A1-F6EECF244321}">
                <p14:modId xmlns:p14="http://schemas.microsoft.com/office/powerpoint/2010/main" val="1477950459"/>
              </p:ext>
            </p:extLst>
          </p:nvPr>
        </p:nvGraphicFramePr>
        <p:xfrm>
          <a:off x="533400" y="3172184"/>
          <a:ext cx="1828800" cy="2314215"/>
        </p:xfrm>
        <a:graphic>
          <a:graphicData uri="http://schemas.openxmlformats.org/presentationml/2006/ole">
            <mc:AlternateContent xmlns:mc="http://schemas.openxmlformats.org/markup-compatibility/2006">
              <mc:Choice xmlns:v="urn:schemas-microsoft-com:vml" Requires="v">
                <p:oleObj name="Visio" r:id="rId2" imgW="2209800" imgH="2794000" progId="Visio.Drawing.6">
                  <p:embed/>
                </p:oleObj>
              </mc:Choice>
              <mc:Fallback>
                <p:oleObj name="Visio" r:id="rId2" imgW="2209800" imgH="2794000" progId="Visio.Drawing.6">
                  <p:embed/>
                  <p:pic>
                    <p:nvPicPr>
                      <p:cNvPr id="4403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72184"/>
                        <a:ext cx="1828800" cy="2314215"/>
                      </a:xfrm>
                      <a:prstGeom prst="rect">
                        <a:avLst/>
                      </a:prstGeom>
                      <a:noFill/>
                      <a:ln>
                        <a:noFill/>
                      </a:ln>
                      <a:effectLst/>
                    </p:spPr>
                  </p:pic>
                </p:oleObj>
              </mc:Fallback>
            </mc:AlternateContent>
          </a:graphicData>
        </a:graphic>
      </p:graphicFrame>
      <p:sp>
        <p:nvSpPr>
          <p:cNvPr id="20485" name="Text Box 6"/>
          <p:cNvSpPr txBox="1">
            <a:spLocks noChangeArrowheads="1"/>
          </p:cNvSpPr>
          <p:nvPr/>
        </p:nvSpPr>
        <p:spPr bwMode="auto">
          <a:xfrm>
            <a:off x="4368452" y="3048000"/>
            <a:ext cx="36576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2400" dirty="0"/>
              <a:t>D is parent of C</a:t>
            </a:r>
          </a:p>
          <a:p>
            <a:pPr>
              <a:spcBef>
                <a:spcPct val="50000"/>
              </a:spcBef>
              <a:defRPr/>
            </a:pPr>
            <a:r>
              <a:rPr lang="en-US" sz="2400" dirty="0"/>
              <a:t>A is child of C</a:t>
            </a:r>
          </a:p>
          <a:p>
            <a:pPr>
              <a:spcBef>
                <a:spcPct val="50000"/>
              </a:spcBef>
              <a:defRPr/>
            </a:pPr>
            <a:r>
              <a:rPr lang="en-US" sz="2400" dirty="0"/>
              <a:t>B is descendant of D</a:t>
            </a:r>
          </a:p>
          <a:p>
            <a:pPr>
              <a:spcBef>
                <a:spcPct val="50000"/>
              </a:spcBef>
              <a:defRPr/>
            </a:pPr>
            <a:r>
              <a:rPr lang="en-US" sz="2400" dirty="0"/>
              <a:t>D is ancestor of A</a:t>
            </a:r>
          </a:p>
          <a:p>
            <a:pPr>
              <a:spcBef>
                <a:spcPct val="50000"/>
              </a:spcBef>
              <a:defRPr/>
            </a:pPr>
            <a:r>
              <a:rPr lang="en-US" sz="2400" dirty="0"/>
              <a:t>Both B and D are also non-descendants of  </a:t>
            </a:r>
            <a:r>
              <a:rPr lang="en-IN" sz="2400" dirty="0"/>
              <a:t>A.</a:t>
            </a:r>
          </a:p>
          <a:p>
            <a:pPr>
              <a:spcBef>
                <a:spcPct val="50000"/>
              </a:spcBef>
              <a:defRPr/>
            </a:pPr>
            <a:endParaRPr lang="en-US" sz="2400" dirty="0"/>
          </a:p>
        </p:txBody>
      </p:sp>
      <p:sp>
        <p:nvSpPr>
          <p:cNvPr id="2" name="Rectangle 1">
            <a:extLst>
              <a:ext uri="{FF2B5EF4-FFF2-40B4-BE49-F238E27FC236}">
                <a16:creationId xmlns:a16="http://schemas.microsoft.com/office/drawing/2014/main" id="{9D2BB616-8FF3-CC87-9637-BFBA683BF80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4" name="Rectangle 3"/>
          <p:cNvSpPr/>
          <p:nvPr/>
        </p:nvSpPr>
        <p:spPr>
          <a:xfrm>
            <a:off x="425885" y="914400"/>
            <a:ext cx="8077200" cy="2115451"/>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defRPr/>
            </a:pPr>
            <a:r>
              <a:rPr lang="en-US" sz="2400" b="0" dirty="0">
                <a:solidFill>
                  <a:srgbClr val="0B0B83"/>
                </a:solidFill>
                <a:latin typeface="Times New Roman" panose="02020603050405020304" pitchFamily="18" charset="0"/>
              </a:rPr>
              <a:t>If there is a directed arc from X to Y , then X is the parent of Y and Y is the child of X. </a:t>
            </a:r>
          </a:p>
          <a:p>
            <a:pPr marL="292100" indent="-292100">
              <a:spcBef>
                <a:spcPct val="10000"/>
              </a:spcBef>
              <a:spcAft>
                <a:spcPts val="400"/>
              </a:spcAft>
              <a:buClr>
                <a:srgbClr val="0C7B9C"/>
              </a:buClr>
              <a:buSzPct val="75000"/>
              <a:buFont typeface="Monotype Sorts" pitchFamily="2" charset="2"/>
              <a:buChar char="l"/>
              <a:defRPr/>
            </a:pPr>
            <a:r>
              <a:rPr lang="en-US" sz="2400" b="0" dirty="0">
                <a:solidFill>
                  <a:srgbClr val="0B0B83"/>
                </a:solidFill>
                <a:latin typeface="Times New Roman" panose="02020603050405020304" pitchFamily="18" charset="0"/>
              </a:rPr>
              <a:t>If there is a directed path in the network from X to Z, then X is an ancestor of Z, while Z is a descendant </a:t>
            </a:r>
            <a:r>
              <a:rPr lang="en-IN" sz="2400" b="0" dirty="0">
                <a:solidFill>
                  <a:srgbClr val="0B0B83"/>
                </a:solidFill>
                <a:latin typeface="Times New Roman" panose="02020603050405020304" pitchFamily="18" charset="0"/>
              </a:rPr>
              <a:t>of X.</a:t>
            </a:r>
          </a:p>
          <a:p>
            <a:pPr marL="292100" indent="-292100">
              <a:spcBef>
                <a:spcPct val="10000"/>
              </a:spcBef>
              <a:spcAft>
                <a:spcPts val="400"/>
              </a:spcAft>
              <a:buClr>
                <a:srgbClr val="0C7B9C"/>
              </a:buClr>
              <a:buSzPct val="75000"/>
              <a:buFont typeface="Monotype Sorts" pitchFamily="2" charset="2"/>
              <a:buChar char="l"/>
              <a:defRPr/>
            </a:pPr>
            <a:r>
              <a:rPr lang="en-US" sz="2400" b="0" dirty="0">
                <a:solidFill>
                  <a:srgbClr val="0B0B83"/>
                </a:solidFill>
                <a:latin typeface="Times New Roman" panose="02020603050405020304" pitchFamily="18" charset="0"/>
              </a:rPr>
              <a:t> </a:t>
            </a:r>
            <a:endParaRPr lang="en-IN" sz="2400" b="0" dirty="0">
              <a:solidFill>
                <a:srgbClr val="0B0B83"/>
              </a:solidFill>
              <a:latin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152400"/>
            <a:ext cx="7747000" cy="533400"/>
          </a:xfrm>
        </p:spPr>
        <p:txBody>
          <a:bodyPr/>
          <a:lstStyle/>
          <a:p>
            <a:pPr>
              <a:defRPr/>
            </a:pPr>
            <a:r>
              <a:rPr lang="en-US" dirty="0">
                <a:cs typeface="+mj-cs"/>
              </a:rPr>
              <a:t>Conditional Independence</a:t>
            </a:r>
          </a:p>
        </p:txBody>
      </p:sp>
      <p:sp>
        <p:nvSpPr>
          <p:cNvPr id="1115139" name="Rectangle 3"/>
          <p:cNvSpPr>
            <a:spLocks noGrp="1" noChangeArrowheads="1"/>
          </p:cNvSpPr>
          <p:nvPr>
            <p:ph type="body" idx="1"/>
          </p:nvPr>
        </p:nvSpPr>
        <p:spPr>
          <a:xfrm>
            <a:off x="412750" y="5353833"/>
            <a:ext cx="8318500" cy="1371600"/>
          </a:xfrm>
        </p:spPr>
        <p:txBody>
          <a:bodyPr/>
          <a:lstStyle/>
          <a:p>
            <a:pPr>
              <a:defRPr/>
            </a:pPr>
            <a:r>
              <a:rPr lang="en-US" dirty="0">
                <a:cs typeface="+mn-cs"/>
              </a:rPr>
              <a:t>A node in a Bayesian network is conditionally  independent of all of its </a:t>
            </a:r>
            <a:r>
              <a:rPr lang="en-US" dirty="0" err="1">
                <a:cs typeface="+mn-cs"/>
              </a:rPr>
              <a:t>nondescendants</a:t>
            </a:r>
            <a:r>
              <a:rPr lang="en-US" dirty="0">
                <a:cs typeface="+mn-cs"/>
              </a:rPr>
              <a:t>, if its parents are known</a:t>
            </a:r>
          </a:p>
        </p:txBody>
      </p:sp>
      <p:graphicFrame>
        <p:nvGraphicFramePr>
          <p:cNvPr id="44035" name="Object 4"/>
          <p:cNvGraphicFramePr>
            <a:graphicFrameLocks noGrp="1" noChangeAspect="1"/>
          </p:cNvGraphicFramePr>
          <p:nvPr>
            <p:ph sz="half" idx="4294967295"/>
            <p:extLst>
              <p:ext uri="{D42A27DB-BD31-4B8C-83A1-F6EECF244321}">
                <p14:modId xmlns:p14="http://schemas.microsoft.com/office/powerpoint/2010/main" val="3736170286"/>
              </p:ext>
            </p:extLst>
          </p:nvPr>
        </p:nvGraphicFramePr>
        <p:xfrm>
          <a:off x="180584" y="1118332"/>
          <a:ext cx="2362200" cy="2989194"/>
        </p:xfrm>
        <a:graphic>
          <a:graphicData uri="http://schemas.openxmlformats.org/presentationml/2006/ole">
            <mc:AlternateContent xmlns:mc="http://schemas.openxmlformats.org/markup-compatibility/2006">
              <mc:Choice xmlns:v="urn:schemas-microsoft-com:vml" Requires="v">
                <p:oleObj name="Visio" r:id="rId2" imgW="2209800" imgH="2794000" progId="Visio.Drawing.6">
                  <p:embed/>
                </p:oleObj>
              </mc:Choice>
              <mc:Fallback>
                <p:oleObj name="Visio" r:id="rId2" imgW="2209800" imgH="2794000" progId="Visio.Drawing.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84" y="1118332"/>
                        <a:ext cx="2362200" cy="2989194"/>
                      </a:xfrm>
                      <a:prstGeom prst="rect">
                        <a:avLst/>
                      </a:prstGeom>
                      <a:noFill/>
                      <a:ln>
                        <a:noFill/>
                      </a:ln>
                      <a:effectLst/>
                    </p:spPr>
                  </p:pic>
                </p:oleObj>
              </mc:Fallback>
            </mc:AlternateContent>
          </a:graphicData>
        </a:graphic>
      </p:graphicFrame>
      <p:sp>
        <p:nvSpPr>
          <p:cNvPr id="20485" name="Text Box 6"/>
          <p:cNvSpPr txBox="1">
            <a:spLocks noChangeArrowheads="1"/>
          </p:cNvSpPr>
          <p:nvPr/>
        </p:nvSpPr>
        <p:spPr bwMode="auto">
          <a:xfrm>
            <a:off x="4267200" y="1447800"/>
            <a:ext cx="36576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2400" dirty="0"/>
              <a:t>D is parent of C</a:t>
            </a:r>
          </a:p>
          <a:p>
            <a:pPr>
              <a:spcBef>
                <a:spcPct val="50000"/>
              </a:spcBef>
              <a:defRPr/>
            </a:pPr>
            <a:r>
              <a:rPr lang="en-US" sz="2400" dirty="0"/>
              <a:t>A is child of C</a:t>
            </a:r>
          </a:p>
          <a:p>
            <a:pPr>
              <a:spcBef>
                <a:spcPct val="50000"/>
              </a:spcBef>
              <a:defRPr/>
            </a:pPr>
            <a:r>
              <a:rPr lang="en-US" sz="2400" dirty="0"/>
              <a:t>B is descendant of D</a:t>
            </a:r>
          </a:p>
          <a:p>
            <a:pPr>
              <a:spcBef>
                <a:spcPct val="50000"/>
              </a:spcBef>
              <a:defRPr/>
            </a:pPr>
            <a:r>
              <a:rPr lang="en-US" sz="2400" dirty="0"/>
              <a:t>D is ancestor of A</a:t>
            </a:r>
          </a:p>
        </p:txBody>
      </p:sp>
      <p:sp>
        <p:nvSpPr>
          <p:cNvPr id="2" name="Rectangle 1">
            <a:extLst>
              <a:ext uri="{FF2B5EF4-FFF2-40B4-BE49-F238E27FC236}">
                <a16:creationId xmlns:a16="http://schemas.microsoft.com/office/drawing/2014/main" id="{9D2BB616-8FF3-CC87-9637-BFBA683BF80C}"/>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p:cNvSpPr/>
          <p:nvPr/>
        </p:nvSpPr>
        <p:spPr>
          <a:xfrm>
            <a:off x="304800" y="4344154"/>
            <a:ext cx="8382000" cy="830997"/>
          </a:xfrm>
          <a:prstGeom prst="rect">
            <a:avLst/>
          </a:prstGeom>
        </p:spPr>
        <p:txBody>
          <a:bodyPr wrap="square">
            <a:spAutoFit/>
          </a:bodyPr>
          <a:lstStyle/>
          <a:p>
            <a:r>
              <a:rPr lang="en-US" sz="2400" b="0" dirty="0"/>
              <a:t>An important property of the Bayesian network</a:t>
            </a:r>
          </a:p>
          <a:p>
            <a:r>
              <a:rPr lang="en-IN" sz="2400" dirty="0"/>
              <a:t>Property 1 (Conditional Independence).</a:t>
            </a:r>
          </a:p>
        </p:txBody>
      </p:sp>
    </p:spTree>
    <p:extLst>
      <p:ext uri="{BB962C8B-B14F-4D97-AF65-F5344CB8AC3E}">
        <p14:creationId xmlns:p14="http://schemas.microsoft.com/office/powerpoint/2010/main" val="471185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51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3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xfrm>
            <a:off x="914400" y="152400"/>
            <a:ext cx="7747000" cy="533400"/>
          </a:xfrm>
        </p:spPr>
        <p:txBody>
          <a:bodyPr/>
          <a:lstStyle/>
          <a:p>
            <a:pPr>
              <a:defRPr/>
            </a:pPr>
            <a:r>
              <a:rPr lang="en-US" dirty="0">
                <a:cs typeface="+mj-cs"/>
              </a:rPr>
              <a:t>Conditional Independence</a:t>
            </a:r>
          </a:p>
        </p:txBody>
      </p:sp>
      <p:sp>
        <p:nvSpPr>
          <p:cNvPr id="21507" name="Rectangle 5"/>
          <p:cNvSpPr>
            <a:spLocks noGrp="1" noChangeArrowheads="1"/>
          </p:cNvSpPr>
          <p:nvPr>
            <p:ph type="body" idx="1"/>
          </p:nvPr>
        </p:nvSpPr>
        <p:spPr/>
        <p:txBody>
          <a:bodyPr/>
          <a:lstStyle/>
          <a:p>
            <a:r>
              <a:rPr lang="en-US" sz="2400" dirty="0"/>
              <a:t>In the first  diagram </a:t>
            </a:r>
            <a:r>
              <a:rPr lang="en-US" sz="2400" i="1" dirty="0"/>
              <a:t>A </a:t>
            </a:r>
            <a:r>
              <a:rPr lang="en-US" sz="2400" dirty="0"/>
              <a:t>is conditionally independent of  both </a:t>
            </a:r>
            <a:r>
              <a:rPr lang="en-US" sz="2400" i="1" dirty="0"/>
              <a:t>B </a:t>
            </a:r>
            <a:r>
              <a:rPr lang="en-US" sz="2400" dirty="0"/>
              <a:t>and </a:t>
            </a:r>
            <a:r>
              <a:rPr lang="en-US" sz="2400" i="1" dirty="0"/>
              <a:t>D </a:t>
            </a:r>
            <a:r>
              <a:rPr lang="en-US" sz="2400" dirty="0"/>
              <a:t>given </a:t>
            </a:r>
            <a:r>
              <a:rPr lang="en-US" sz="2400" i="1" dirty="0"/>
              <a:t>C </a:t>
            </a:r>
            <a:r>
              <a:rPr lang="en-US" sz="2400" dirty="0"/>
              <a:t>because the nodes for </a:t>
            </a:r>
            <a:r>
              <a:rPr lang="en-US" sz="2400" i="1" dirty="0"/>
              <a:t>B </a:t>
            </a:r>
            <a:r>
              <a:rPr lang="en-US" sz="2400" dirty="0"/>
              <a:t>and </a:t>
            </a:r>
            <a:r>
              <a:rPr lang="en-US" sz="2400" i="1" dirty="0"/>
              <a:t>D </a:t>
            </a:r>
            <a:r>
              <a:rPr lang="en-US" sz="2400" dirty="0"/>
              <a:t>are non- descendants of node </a:t>
            </a:r>
            <a:r>
              <a:rPr lang="en-US" sz="2400" i="1" dirty="0"/>
              <a:t>A</a:t>
            </a:r>
            <a:r>
              <a:rPr lang="en-US" sz="2400" dirty="0"/>
              <a:t>.</a:t>
            </a:r>
          </a:p>
          <a:p>
            <a:r>
              <a:rPr lang="en-US" sz="2400" dirty="0"/>
              <a:t> The conditional independence assumption made by a </a:t>
            </a:r>
            <a:r>
              <a:rPr lang="en-US" sz="2400" dirty="0" err="1"/>
              <a:t>na¨ıve</a:t>
            </a:r>
            <a:r>
              <a:rPr lang="en-US" sz="2400" dirty="0"/>
              <a:t> Bayes classifier can also be represented using a Bayesian network, as shown in 2</a:t>
            </a:r>
            <a:r>
              <a:rPr lang="en-US" sz="2400" baseline="30000" dirty="0"/>
              <a:t>nd</a:t>
            </a:r>
            <a:r>
              <a:rPr lang="en-US" sz="2400" dirty="0"/>
              <a:t> diagram where </a:t>
            </a:r>
            <a:r>
              <a:rPr lang="en-US" sz="2400" i="1" dirty="0"/>
              <a:t>y </a:t>
            </a:r>
            <a:r>
              <a:rPr lang="en-US" sz="2400" dirty="0"/>
              <a:t>is the target class and </a:t>
            </a:r>
            <a:r>
              <a:rPr lang="en-US" sz="2400" i="1" dirty="0"/>
              <a:t>{X</a:t>
            </a:r>
            <a:r>
              <a:rPr lang="en-US" sz="2400" dirty="0"/>
              <a:t>1</a:t>
            </a:r>
            <a:r>
              <a:rPr lang="en-US" sz="2400" i="1" dirty="0"/>
              <a:t>,X</a:t>
            </a:r>
            <a:r>
              <a:rPr lang="en-US" sz="2400" dirty="0"/>
              <a:t>2</a:t>
            </a:r>
            <a:r>
              <a:rPr lang="en-US" sz="2400" i="1" dirty="0"/>
              <a:t>, . . . , </a:t>
            </a:r>
            <a:r>
              <a:rPr lang="en-US" sz="2400" i="1" dirty="0" err="1"/>
              <a:t>Xd</a:t>
            </a:r>
            <a:r>
              <a:rPr lang="en-US" sz="2400" i="1" dirty="0"/>
              <a:t>} </a:t>
            </a:r>
            <a:r>
              <a:rPr lang="en-US" sz="2400" dirty="0"/>
              <a:t>is the attribute set.</a:t>
            </a:r>
            <a:endParaRPr lang="en-US" altLang="en-US" sz="2400" dirty="0">
              <a:ea typeface="ＭＳ Ｐゴシック" pitchFamily="34" charset="-128"/>
            </a:endParaRPr>
          </a:p>
        </p:txBody>
      </p:sp>
      <p:graphicFrame>
        <p:nvGraphicFramePr>
          <p:cNvPr id="45059" name="Object 6"/>
          <p:cNvGraphicFramePr>
            <a:graphicFrameLocks noGrp="1" noChangeAspect="1"/>
          </p:cNvGraphicFramePr>
          <p:nvPr>
            <p:ph sz="half" idx="4294967295"/>
            <p:extLst>
              <p:ext uri="{D42A27DB-BD31-4B8C-83A1-F6EECF244321}">
                <p14:modId xmlns:p14="http://schemas.microsoft.com/office/powerpoint/2010/main" val="1123455610"/>
              </p:ext>
            </p:extLst>
          </p:nvPr>
        </p:nvGraphicFramePr>
        <p:xfrm>
          <a:off x="3505200" y="4161011"/>
          <a:ext cx="5486400" cy="2151063"/>
        </p:xfrm>
        <a:graphic>
          <a:graphicData uri="http://schemas.openxmlformats.org/presentationml/2006/ole">
            <mc:AlternateContent xmlns:mc="http://schemas.openxmlformats.org/markup-compatibility/2006">
              <mc:Choice xmlns:v="urn:schemas-microsoft-com:vml" Requires="v">
                <p:oleObj name="Visio" r:id="rId2" imgW="4394200" imgH="1727200" progId="Visio.Drawing.6">
                  <p:embed/>
                </p:oleObj>
              </mc:Choice>
              <mc:Fallback>
                <p:oleObj name="Visio" r:id="rId2" imgW="4394200" imgH="1727200" progId="Visio.Drawing.6">
                  <p:embed/>
                  <p:pic>
                    <p:nvPicPr>
                      <p:cNvPr id="45059"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61011"/>
                        <a:ext cx="5486400" cy="215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1472865F-69D1-992E-B850-FCDA174DEE2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9E8875D7-A816-83A1-435D-8BEBA6C3817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graphicFrame>
        <p:nvGraphicFramePr>
          <p:cNvPr id="4" name="Object 3"/>
          <p:cNvGraphicFramePr>
            <a:graphicFrameLocks noGrp="1" noChangeAspect="1"/>
          </p:cNvGraphicFramePr>
          <p:nvPr>
            <p:extLst>
              <p:ext uri="{D42A27DB-BD31-4B8C-83A1-F6EECF244321}">
                <p14:modId xmlns:p14="http://schemas.microsoft.com/office/powerpoint/2010/main" val="3621481613"/>
              </p:ext>
            </p:extLst>
          </p:nvPr>
        </p:nvGraphicFramePr>
        <p:xfrm>
          <a:off x="457200" y="3792537"/>
          <a:ext cx="2362200" cy="2989263"/>
        </p:xfrm>
        <a:graphic>
          <a:graphicData uri="http://schemas.openxmlformats.org/presentationml/2006/ole">
            <mc:AlternateContent xmlns:mc="http://schemas.openxmlformats.org/markup-compatibility/2006">
              <mc:Choice xmlns:v="urn:schemas-microsoft-com:vml" Requires="v">
                <p:oleObj name="Visio" r:id="rId4" imgW="2202942" imgH="2787827" progId="Visio.Drawing.6">
                  <p:embed/>
                </p:oleObj>
              </mc:Choice>
              <mc:Fallback>
                <p:oleObj name="Visio" r:id="rId4" imgW="2202942" imgH="2787827" progId="Visio.Drawing.6">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792537"/>
                        <a:ext cx="23622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62000" y="152400"/>
            <a:ext cx="7899400" cy="533400"/>
          </a:xfrm>
        </p:spPr>
        <p:txBody>
          <a:bodyPr/>
          <a:lstStyle/>
          <a:p>
            <a:pPr>
              <a:defRPr/>
            </a:pPr>
            <a:r>
              <a:rPr lang="en-US" dirty="0">
                <a:cs typeface="+mj-cs"/>
              </a:rPr>
              <a:t>Probability Tables</a:t>
            </a:r>
          </a:p>
        </p:txBody>
      </p:sp>
      <p:sp>
        <p:nvSpPr>
          <p:cNvPr id="22531" name="Rectangle 6"/>
          <p:cNvSpPr>
            <a:spLocks noGrp="1" noChangeArrowheads="1"/>
          </p:cNvSpPr>
          <p:nvPr>
            <p:ph type="body" idx="1"/>
          </p:nvPr>
        </p:nvSpPr>
        <p:spPr/>
        <p:txBody>
          <a:bodyPr/>
          <a:lstStyle/>
          <a:p>
            <a:pPr marL="0" indent="0">
              <a:buNone/>
            </a:pPr>
            <a:r>
              <a:rPr lang="en-US" dirty="0"/>
              <a:t>Besides the conditional independence conditions imposed by the network topology, each node is also associated with a probability table.</a:t>
            </a:r>
            <a:endParaRPr lang="en-US" altLang="en-US" dirty="0">
              <a:ea typeface="ＭＳ Ｐゴシック" pitchFamily="34" charset="-128"/>
            </a:endParaRPr>
          </a:p>
          <a:p>
            <a:pPr>
              <a:defRPr/>
            </a:pPr>
            <a:r>
              <a:rPr lang="en-US" altLang="en-US" dirty="0">
                <a:ea typeface="ＭＳ Ｐゴシック" pitchFamily="34" charset="-128"/>
              </a:rPr>
              <a:t>If X does not have any parents, table contains prior probability P(X)</a:t>
            </a:r>
          </a:p>
          <a:p>
            <a:pPr>
              <a:defRPr/>
            </a:pPr>
            <a:r>
              <a:rPr lang="en-US" altLang="en-US" dirty="0">
                <a:ea typeface="ＭＳ Ｐゴシック" pitchFamily="34" charset="-128"/>
              </a:rPr>
              <a:t>If X has only one parent (Y), table contains conditional probability P(X|Y)</a:t>
            </a:r>
          </a:p>
          <a:p>
            <a:pPr>
              <a:defRPr/>
            </a:pPr>
            <a:r>
              <a:rPr lang="en-US" altLang="en-US" dirty="0">
                <a:ea typeface="ＭＳ Ｐゴシック" pitchFamily="34" charset="-128"/>
              </a:rPr>
              <a:t>If X has multiple parents (Y</a:t>
            </a:r>
            <a:r>
              <a:rPr lang="en-US" altLang="en-US" baseline="-25000" dirty="0">
                <a:ea typeface="ＭＳ Ｐゴシック" pitchFamily="34" charset="-128"/>
              </a:rPr>
              <a:t>1</a:t>
            </a:r>
            <a:r>
              <a:rPr lang="en-US" altLang="en-US" dirty="0">
                <a:ea typeface="ＭＳ Ｐゴシック" pitchFamily="34" charset="-128"/>
              </a:rPr>
              <a:t>, Y</a:t>
            </a:r>
            <a:r>
              <a:rPr lang="en-US" altLang="en-US" baseline="-25000" dirty="0">
                <a:ea typeface="ＭＳ Ｐゴシック" pitchFamily="34" charset="-128"/>
              </a:rPr>
              <a:t>2</a:t>
            </a:r>
            <a:r>
              <a:rPr lang="en-US" altLang="en-US" dirty="0">
                <a:ea typeface="ＭＳ Ｐゴシック" pitchFamily="34" charset="-128"/>
              </a:rPr>
              <a:t>,…, </a:t>
            </a:r>
            <a:r>
              <a:rPr lang="en-US" altLang="en-US" dirty="0" err="1">
                <a:ea typeface="ＭＳ Ｐゴシック" pitchFamily="34" charset="-128"/>
              </a:rPr>
              <a:t>Y</a:t>
            </a:r>
            <a:r>
              <a:rPr lang="en-US" altLang="en-US" baseline="-25000" dirty="0" err="1">
                <a:ea typeface="ＭＳ Ｐゴシック" pitchFamily="34" charset="-128"/>
              </a:rPr>
              <a:t>k</a:t>
            </a:r>
            <a:r>
              <a:rPr lang="en-US" altLang="en-US" dirty="0">
                <a:ea typeface="ＭＳ Ｐゴシック" pitchFamily="34" charset="-128"/>
              </a:rPr>
              <a:t>), table contains conditional probability P(X|Y</a:t>
            </a:r>
            <a:r>
              <a:rPr lang="en-US" altLang="en-US" baseline="-25000" dirty="0">
                <a:ea typeface="ＭＳ Ｐゴシック" pitchFamily="34" charset="-128"/>
              </a:rPr>
              <a:t>1</a:t>
            </a:r>
            <a:r>
              <a:rPr lang="en-US" altLang="en-US" dirty="0">
                <a:ea typeface="ＭＳ Ｐゴシック" pitchFamily="34" charset="-128"/>
              </a:rPr>
              <a:t>, Y</a:t>
            </a:r>
            <a:r>
              <a:rPr lang="en-US" altLang="en-US" baseline="-25000" dirty="0">
                <a:ea typeface="ＭＳ Ｐゴシック" pitchFamily="34" charset="-128"/>
              </a:rPr>
              <a:t>2</a:t>
            </a:r>
            <a:r>
              <a:rPr lang="en-US" altLang="en-US" dirty="0">
                <a:ea typeface="ＭＳ Ｐゴシック" pitchFamily="34" charset="-128"/>
              </a:rPr>
              <a:t>,…, </a:t>
            </a:r>
            <a:r>
              <a:rPr lang="en-US" altLang="en-US" dirty="0" err="1">
                <a:ea typeface="ＭＳ Ｐゴシック" pitchFamily="34" charset="-128"/>
              </a:rPr>
              <a:t>Y</a:t>
            </a:r>
            <a:r>
              <a:rPr lang="en-US" altLang="en-US" baseline="-25000" dirty="0" err="1">
                <a:ea typeface="ＭＳ Ｐゴシック" pitchFamily="34" charset="-128"/>
              </a:rPr>
              <a:t>k</a:t>
            </a:r>
            <a:r>
              <a:rPr lang="en-US" altLang="en-US" dirty="0">
                <a:ea typeface="ＭＳ Ｐゴシック" pitchFamily="34" charset="-128"/>
              </a:rPr>
              <a:t>)</a:t>
            </a:r>
          </a:p>
        </p:txBody>
      </p:sp>
      <p:graphicFrame>
        <p:nvGraphicFramePr>
          <p:cNvPr id="46083" name="Object 4"/>
          <p:cNvGraphicFramePr>
            <a:graphicFrameLocks noGrp="1" noChangeAspect="1"/>
          </p:cNvGraphicFramePr>
          <p:nvPr>
            <p:ph idx="4294967295"/>
            <p:extLst>
              <p:ext uri="{D42A27DB-BD31-4B8C-83A1-F6EECF244321}">
                <p14:modId xmlns:p14="http://schemas.microsoft.com/office/powerpoint/2010/main" val="435867599"/>
              </p:ext>
            </p:extLst>
          </p:nvPr>
        </p:nvGraphicFramePr>
        <p:xfrm>
          <a:off x="7848600" y="2895600"/>
          <a:ext cx="517525" cy="1711325"/>
        </p:xfrm>
        <a:graphic>
          <a:graphicData uri="http://schemas.openxmlformats.org/presentationml/2006/ole">
            <mc:AlternateContent xmlns:mc="http://schemas.openxmlformats.org/markup-compatibility/2006">
              <mc:Choice xmlns:v="urn:schemas-microsoft-com:vml" Requires="v">
                <p:oleObj name="Visio" r:id="rId2" imgW="520700" imgH="1727200" progId="Visio.Drawing.6">
                  <p:embed/>
                </p:oleObj>
              </mc:Choice>
              <mc:Fallback>
                <p:oleObj name="Visio" r:id="rId2" imgW="520700" imgH="1727200" progId="Visio.Drawing.6">
                  <p:embed/>
                  <p:pic>
                    <p:nvPicPr>
                      <p:cNvPr id="4608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2895600"/>
                        <a:ext cx="51752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A8DEF804-FAF6-EB4B-EAB9-98A7BEE25491}"/>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28A9D0C9-744E-4B2E-84B1-D67DD083254E}"/>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762000" y="152400"/>
            <a:ext cx="7899400" cy="533400"/>
          </a:xfrm>
        </p:spPr>
        <p:txBody>
          <a:bodyPr/>
          <a:lstStyle/>
          <a:p>
            <a:pPr>
              <a:defRPr/>
            </a:pPr>
            <a:r>
              <a:rPr lang="en-US" dirty="0">
                <a:cs typeface="+mj-cs"/>
              </a:rPr>
              <a:t>Example of Bayesian Belief Network</a:t>
            </a:r>
          </a:p>
        </p:txBody>
      </p:sp>
      <p:graphicFrame>
        <p:nvGraphicFramePr>
          <p:cNvPr id="47106" name="Object 5"/>
          <p:cNvGraphicFramePr>
            <a:graphicFrameLocks noGrp="1" noChangeAspect="1"/>
          </p:cNvGraphicFramePr>
          <p:nvPr>
            <p:ph idx="1"/>
          </p:nvPr>
        </p:nvGraphicFramePr>
        <p:xfrm>
          <a:off x="588963" y="1152525"/>
          <a:ext cx="7962900" cy="5162550"/>
        </p:xfrm>
        <a:graphic>
          <a:graphicData uri="http://schemas.openxmlformats.org/presentationml/2006/ole">
            <mc:AlternateContent xmlns:mc="http://schemas.openxmlformats.org/markup-compatibility/2006">
              <mc:Choice xmlns:v="urn:schemas-microsoft-com:vml" Requires="v">
                <p:oleObj name="Visio" r:id="rId2" imgW="9887216" imgH="6410453" progId="Visio.Drawing.11">
                  <p:embed/>
                </p:oleObj>
              </mc:Choice>
              <mc:Fallback>
                <p:oleObj name="Visio" r:id="rId2" imgW="9887216" imgH="6410453" progId="Visio.Drawing.11">
                  <p:embed/>
                  <p:pic>
                    <p:nvPicPr>
                      <p:cNvPr id="47106" name="Object 5"/>
                      <p:cNvPicPr>
                        <a:picLocks noChangeAspect="1" noChangeArrowheads="1"/>
                      </p:cNvPicPr>
                      <p:nvPr/>
                    </p:nvPicPr>
                    <p:blipFill>
                      <a:blip r:embed="rId3"/>
                      <a:srcRect/>
                      <a:stretch>
                        <a:fillRect/>
                      </a:stretch>
                    </p:blipFill>
                    <p:spPr bwMode="auto">
                      <a:xfrm>
                        <a:off x="588963" y="1152525"/>
                        <a:ext cx="796290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1772B57E-740B-1E27-7248-CED97B5942D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BC94D6A7-5504-C7F0-E274-5C6650972BF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273485" y="838200"/>
            <a:ext cx="8305800" cy="4524315"/>
          </a:xfrm>
          <a:prstGeom prst="rect">
            <a:avLst/>
          </a:prstGeom>
        </p:spPr>
        <p:txBody>
          <a:bodyPr wrap="square">
            <a:spAutoFit/>
          </a:bodyPr>
          <a:lstStyle/>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Each variable in the diagram is assumed to be binary-valued. </a:t>
            </a:r>
          </a:p>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Parent nodes for heart disease (HD) correspond  to risk factors that may affect the disease, such as exercise (E) and diet (D)</a:t>
            </a:r>
          </a:p>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Child nodes for heart disease correspond to symptoms of the disease, such as chest pain (CP) and high blood pressure (BP).</a:t>
            </a:r>
          </a:p>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The nodes associated with the risk factors contain only the prior probabilities,  whereas the nodes for heart disease and its corresponding symptoms contain the conditional probabilities.</a:t>
            </a:r>
          </a:p>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 To save space, some of the probabilities can be omitted from the diagram. </a:t>
            </a:r>
            <a:r>
              <a:rPr lang="en-IN" sz="2400" b="0" dirty="0">
                <a:solidFill>
                  <a:srgbClr val="0B0B83"/>
                </a:solidFill>
                <a:latin typeface="Times New Roman" panose="02020603050405020304" pitchFamily="18" charset="0"/>
                <a:cs typeface="Times New Roman" panose="02020603050405020304" pitchFamily="18" charset="0"/>
              </a:rPr>
              <a:t>The omitted probabilities </a:t>
            </a:r>
            <a:r>
              <a:rPr lang="en-US" sz="2400" b="0" dirty="0">
                <a:solidFill>
                  <a:srgbClr val="0B0B83"/>
                </a:solidFill>
                <a:latin typeface="Times New Roman" panose="02020603050405020304" pitchFamily="18" charset="0"/>
                <a:cs typeface="Times New Roman" panose="02020603050405020304" pitchFamily="18" charset="0"/>
              </a:rPr>
              <a:t>can be recovered by noting that P(X = x) = 1 − P(X = x) and P(X = </a:t>
            </a:r>
            <a:r>
              <a:rPr lang="en-US" sz="2400" b="0" dirty="0" err="1">
                <a:solidFill>
                  <a:srgbClr val="0B0B83"/>
                </a:solidFill>
                <a:latin typeface="Times New Roman" panose="02020603050405020304" pitchFamily="18" charset="0"/>
                <a:cs typeface="Times New Roman" panose="02020603050405020304" pitchFamily="18" charset="0"/>
              </a:rPr>
              <a:t>x|Y</a:t>
            </a:r>
            <a:r>
              <a:rPr lang="en-US" sz="2400" b="0" dirty="0">
                <a:solidFill>
                  <a:srgbClr val="0B0B83"/>
                </a:solidFill>
                <a:latin typeface="Times New Roman" panose="02020603050405020304" pitchFamily="18" charset="0"/>
                <a:cs typeface="Times New Roman" panose="02020603050405020304" pitchFamily="18" charset="0"/>
              </a:rPr>
              <a:t> ) = 1 − P(X = </a:t>
            </a:r>
            <a:r>
              <a:rPr lang="en-US" sz="2400" b="0" dirty="0" err="1">
                <a:solidFill>
                  <a:srgbClr val="0B0B83"/>
                </a:solidFill>
                <a:latin typeface="Times New Roman" panose="02020603050405020304" pitchFamily="18" charset="0"/>
                <a:cs typeface="Times New Roman" panose="02020603050405020304" pitchFamily="18" charset="0"/>
              </a:rPr>
              <a:t>x|Y</a:t>
            </a:r>
            <a:r>
              <a:rPr lang="en-US" sz="2400" b="0" dirty="0">
                <a:solidFill>
                  <a:srgbClr val="0B0B83"/>
                </a:solidFill>
                <a:latin typeface="Times New Roman" panose="02020603050405020304" pitchFamily="18" charset="0"/>
                <a:cs typeface="Times New Roman" panose="02020603050405020304" pitchFamily="18" charset="0"/>
              </a:rPr>
              <a:t> ), where x denotes the opposite outcome of x. </a:t>
            </a:r>
          </a:p>
        </p:txBody>
      </p:sp>
      <p:sp>
        <p:nvSpPr>
          <p:cNvPr id="6" name="Rectangle 5"/>
          <p:cNvSpPr/>
          <p:nvPr/>
        </p:nvSpPr>
        <p:spPr>
          <a:xfrm>
            <a:off x="446761" y="5214228"/>
            <a:ext cx="8094945" cy="1569660"/>
          </a:xfrm>
          <a:prstGeom prst="rect">
            <a:avLst/>
          </a:prstGeom>
        </p:spPr>
        <p:txBody>
          <a:bodyPr wrap="square">
            <a:spAutoFit/>
          </a:bodyPr>
          <a:lstStyle/>
          <a:p>
            <a:r>
              <a:rPr lang="en-US" sz="2400" b="0" dirty="0">
                <a:solidFill>
                  <a:srgbClr val="FF0000"/>
                </a:solidFill>
                <a:latin typeface="Times New Roman" panose="02020603050405020304" pitchFamily="18" charset="0"/>
                <a:cs typeface="Times New Roman" panose="02020603050405020304" pitchFamily="18" charset="0"/>
              </a:rPr>
              <a:t>For example, the conditional probability</a:t>
            </a:r>
          </a:p>
          <a:p>
            <a:r>
              <a:rPr lang="en-US" sz="2400" b="0" dirty="0">
                <a:solidFill>
                  <a:srgbClr val="FF0000"/>
                </a:solidFill>
                <a:latin typeface="Times New Roman" panose="02020603050405020304" pitchFamily="18" charset="0"/>
                <a:cs typeface="Times New Roman" panose="02020603050405020304" pitchFamily="18" charset="0"/>
              </a:rPr>
              <a:t>P(Heart Disease = </a:t>
            </a:r>
            <a:r>
              <a:rPr lang="en-US" sz="2400" b="0" dirty="0" err="1">
                <a:solidFill>
                  <a:srgbClr val="FF0000"/>
                </a:solidFill>
                <a:latin typeface="Times New Roman" panose="02020603050405020304" pitchFamily="18" charset="0"/>
                <a:cs typeface="Times New Roman" panose="02020603050405020304" pitchFamily="18" charset="0"/>
              </a:rPr>
              <a:t>No|Exercise</a:t>
            </a:r>
            <a:r>
              <a:rPr lang="en-US" sz="2400" b="0" dirty="0">
                <a:solidFill>
                  <a:srgbClr val="FF0000"/>
                </a:solidFill>
                <a:latin typeface="Times New Roman" panose="02020603050405020304" pitchFamily="18" charset="0"/>
                <a:cs typeface="Times New Roman" panose="02020603050405020304" pitchFamily="18" charset="0"/>
              </a:rPr>
              <a:t> = No, Diet = Healthy)</a:t>
            </a:r>
          </a:p>
          <a:p>
            <a:r>
              <a:rPr lang="en-US" sz="2400" b="0" dirty="0">
                <a:solidFill>
                  <a:srgbClr val="FF0000"/>
                </a:solidFill>
                <a:latin typeface="Times New Roman" panose="02020603050405020304" pitchFamily="18" charset="0"/>
                <a:cs typeface="Times New Roman" panose="02020603050405020304" pitchFamily="18" charset="0"/>
              </a:rPr>
              <a:t>= 1− P(Heart Disease = </a:t>
            </a:r>
            <a:r>
              <a:rPr lang="en-US" sz="2400" b="0" dirty="0" err="1">
                <a:solidFill>
                  <a:srgbClr val="FF0000"/>
                </a:solidFill>
                <a:latin typeface="Times New Roman" panose="02020603050405020304" pitchFamily="18" charset="0"/>
                <a:cs typeface="Times New Roman" panose="02020603050405020304" pitchFamily="18" charset="0"/>
              </a:rPr>
              <a:t>Yes|Exercise</a:t>
            </a:r>
            <a:r>
              <a:rPr lang="en-US" sz="2400" b="0" dirty="0">
                <a:solidFill>
                  <a:srgbClr val="FF0000"/>
                </a:solidFill>
                <a:latin typeface="Times New Roman" panose="02020603050405020304" pitchFamily="18" charset="0"/>
                <a:cs typeface="Times New Roman" panose="02020603050405020304" pitchFamily="18" charset="0"/>
              </a:rPr>
              <a:t> = No, Diet = Healthy)</a:t>
            </a:r>
          </a:p>
          <a:p>
            <a:r>
              <a:rPr lang="en-IN" sz="2400" b="0" dirty="0">
                <a:solidFill>
                  <a:srgbClr val="FF0000"/>
                </a:solidFill>
                <a:latin typeface="Times New Roman" panose="02020603050405020304" pitchFamily="18" charset="0"/>
                <a:cs typeface="Times New Roman" panose="02020603050405020304" pitchFamily="18" charset="0"/>
              </a:rPr>
              <a:t>= 1− 0.55 = 0.45.</a:t>
            </a:r>
          </a:p>
        </p:txBody>
      </p:sp>
      <p:sp>
        <p:nvSpPr>
          <p:cNvPr id="11" name="Rectangle 2"/>
          <p:cNvSpPr txBox="1">
            <a:spLocks noChangeArrowheads="1"/>
          </p:cNvSpPr>
          <p:nvPr/>
        </p:nvSpPr>
        <p:spPr bwMode="auto">
          <a:xfrm>
            <a:off x="1018784" y="278704"/>
            <a:ext cx="7823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lvl1pPr algn="l" rtl="0" eaLnBrk="0" fontAlgn="base" hangingPunct="0">
              <a:lnSpc>
                <a:spcPts val="3600"/>
              </a:lnSpc>
              <a:spcBef>
                <a:spcPct val="0"/>
              </a:spcBef>
              <a:spcAft>
                <a:spcPct val="0"/>
              </a:spcAft>
              <a:defRPr sz="3200" b="1">
                <a:solidFill>
                  <a:srgbClr val="0B0B83"/>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a:lstStyle>
          <a:p>
            <a:pPr>
              <a:defRPr/>
            </a:pPr>
            <a:r>
              <a:rPr lang="en-US" dirty="0"/>
              <a:t>Bayesian Belief Networks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11" name="Rectangle 2"/>
          <p:cNvSpPr txBox="1">
            <a:spLocks noChangeArrowheads="1"/>
          </p:cNvSpPr>
          <p:nvPr/>
        </p:nvSpPr>
        <p:spPr bwMode="auto">
          <a:xfrm>
            <a:off x="1018784" y="278704"/>
            <a:ext cx="7823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lvl1pPr algn="l" rtl="0" eaLnBrk="0" fontAlgn="base" hangingPunct="0">
              <a:lnSpc>
                <a:spcPts val="3600"/>
              </a:lnSpc>
              <a:spcBef>
                <a:spcPct val="0"/>
              </a:spcBef>
              <a:spcAft>
                <a:spcPct val="0"/>
              </a:spcAft>
              <a:defRPr sz="3200" b="1">
                <a:solidFill>
                  <a:srgbClr val="0B0B83"/>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a:lstStyle>
          <a:p>
            <a:pPr algn="ctr">
              <a:defRPr/>
            </a:pPr>
            <a:r>
              <a:rPr lang="en-US" dirty="0"/>
              <a:t>Bayesian Belief Networks :</a:t>
            </a:r>
          </a:p>
          <a:p>
            <a:pPr algn="ctr">
              <a:defRPr/>
            </a:pPr>
            <a:r>
              <a:rPr lang="en-US" dirty="0"/>
              <a:t> Model Building</a:t>
            </a:r>
          </a:p>
        </p:txBody>
      </p:sp>
      <p:sp>
        <p:nvSpPr>
          <p:cNvPr id="4" name="Rectangle 3"/>
          <p:cNvSpPr/>
          <p:nvPr/>
        </p:nvSpPr>
        <p:spPr>
          <a:xfrm>
            <a:off x="76200" y="1143000"/>
            <a:ext cx="9067800" cy="2308324"/>
          </a:xfrm>
          <a:prstGeom prst="rect">
            <a:avLst/>
          </a:prstGeom>
        </p:spPr>
        <p:txBody>
          <a:bodyPr wrap="square">
            <a:spAutoFit/>
          </a:bodyPr>
          <a:lstStyle/>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Model building in Bayesian networks involves two steps: (1) creating the structure of the network, and </a:t>
            </a:r>
          </a:p>
          <a:p>
            <a:r>
              <a:rPr lang="en-US" sz="2400" b="0" dirty="0">
                <a:solidFill>
                  <a:srgbClr val="0B0B83"/>
                </a:solidFill>
                <a:latin typeface="Times New Roman" panose="02020603050405020304" pitchFamily="18" charset="0"/>
                <a:cs typeface="Times New Roman" panose="02020603050405020304" pitchFamily="18" charset="0"/>
              </a:rPr>
              <a:t>     (2) estimating the probability values in the tables associated with each node. </a:t>
            </a:r>
          </a:p>
          <a:p>
            <a:r>
              <a:rPr lang="en-US" sz="2400" b="0" dirty="0">
                <a:solidFill>
                  <a:srgbClr val="0B0B83"/>
                </a:solidFill>
                <a:latin typeface="Times New Roman" panose="02020603050405020304" pitchFamily="18" charset="0"/>
                <a:cs typeface="Times New Roman" panose="02020603050405020304" pitchFamily="18" charset="0"/>
              </a:rPr>
              <a:t>The network topology can be obtained by encoding  the subjective knowledge of domain experts.</a:t>
            </a:r>
            <a:endParaRPr lang="en-IN" sz="2400" b="0" dirty="0">
              <a:solidFill>
                <a:srgbClr val="0B0B83"/>
              </a:solidFill>
              <a:latin typeface="Times New Roman" panose="02020603050405020304" pitchFamily="18" charset="0"/>
              <a:cs typeface="Times New Roman" panose="02020603050405020304" pitchFamily="18"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360510"/>
            <a:ext cx="80962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68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152400"/>
            <a:ext cx="7899400" cy="533400"/>
          </a:xfrm>
        </p:spPr>
        <p:txBody>
          <a:bodyPr/>
          <a:lstStyle/>
          <a:p>
            <a:pPr>
              <a:defRPr/>
            </a:pPr>
            <a:r>
              <a:rPr lang="en-US" dirty="0">
                <a:cs typeface="+mj-cs"/>
              </a:rPr>
              <a:t>Example of Inferencing using BBN</a:t>
            </a:r>
          </a:p>
        </p:txBody>
      </p:sp>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19225"/>
            <a:ext cx="828675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553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152400"/>
            <a:ext cx="7899400" cy="533400"/>
          </a:xfrm>
        </p:spPr>
        <p:txBody>
          <a:bodyPr/>
          <a:lstStyle/>
          <a:p>
            <a:pPr>
              <a:defRPr/>
            </a:pPr>
            <a:r>
              <a:rPr lang="en-US" dirty="0">
                <a:cs typeface="+mj-cs"/>
              </a:rPr>
              <a:t>Example of Inferencing using BBN</a:t>
            </a:r>
          </a:p>
        </p:txBody>
      </p:sp>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4" name="Rectangle 3"/>
          <p:cNvSpPr/>
          <p:nvPr/>
        </p:nvSpPr>
        <p:spPr>
          <a:xfrm>
            <a:off x="228600" y="1219200"/>
            <a:ext cx="8763000" cy="1569660"/>
          </a:xfrm>
          <a:prstGeom prst="rect">
            <a:avLst/>
          </a:prstGeom>
        </p:spPr>
        <p:txBody>
          <a:bodyPr wrap="square">
            <a:spAutoFit/>
          </a:bodyPr>
          <a:lstStyle/>
          <a:p>
            <a:r>
              <a:rPr lang="en-US" sz="2400" b="0" dirty="0">
                <a:solidFill>
                  <a:srgbClr val="0B0B83"/>
                </a:solidFill>
                <a:latin typeface="Times New Roman" panose="02020603050405020304" pitchFamily="18" charset="0"/>
                <a:cs typeface="Times New Roman" panose="02020603050405020304" pitchFamily="18" charset="0"/>
              </a:rPr>
              <a:t>After performing  Step 1 (in previous) , let us assume that the variables are ordered in the following way: (</a:t>
            </a:r>
            <a:r>
              <a:rPr lang="en-US" sz="2400" b="0" dirty="0" err="1">
                <a:solidFill>
                  <a:srgbClr val="0B0B83"/>
                </a:solidFill>
                <a:latin typeface="Times New Roman" panose="02020603050405020304" pitchFamily="18" charset="0"/>
                <a:cs typeface="Times New Roman" panose="02020603050405020304" pitchFamily="18" charset="0"/>
              </a:rPr>
              <a:t>E,D,HD,Hb</a:t>
            </a:r>
            <a:r>
              <a:rPr lang="en-US" sz="2400" b="0" dirty="0">
                <a:solidFill>
                  <a:srgbClr val="0B0B83"/>
                </a:solidFill>
                <a:latin typeface="Times New Roman" panose="02020603050405020304" pitchFamily="18" charset="0"/>
                <a:cs typeface="Times New Roman" panose="02020603050405020304" pitchFamily="18" charset="0"/>
              </a:rPr>
              <a:t>, CP,BP). From Steps 2 to 7,</a:t>
            </a:r>
            <a:r>
              <a:rPr lang="en-US" sz="2400" b="0" dirty="0"/>
              <a:t> </a:t>
            </a:r>
            <a:r>
              <a:rPr lang="en-US" sz="2400" b="0" dirty="0">
                <a:solidFill>
                  <a:srgbClr val="0B0B83"/>
                </a:solidFill>
                <a:latin typeface="Times New Roman" panose="02020603050405020304" pitchFamily="18" charset="0"/>
                <a:cs typeface="Times New Roman" panose="02020603050405020304" pitchFamily="18" charset="0"/>
              </a:rPr>
              <a:t>From Steps 2 to 7, starting with variable D, we</a:t>
            </a:r>
          </a:p>
          <a:p>
            <a:r>
              <a:rPr lang="en-US" sz="2400" b="0" dirty="0">
                <a:solidFill>
                  <a:srgbClr val="0B0B83"/>
                </a:solidFill>
                <a:latin typeface="Times New Roman" panose="02020603050405020304" pitchFamily="18" charset="0"/>
                <a:cs typeface="Times New Roman" panose="02020603050405020304" pitchFamily="18" charset="0"/>
              </a:rPr>
              <a:t>obtain the following conditional probabilities:</a:t>
            </a:r>
            <a:endParaRPr lang="en-IN" sz="2400" b="0" dirty="0">
              <a:solidFill>
                <a:srgbClr val="0B0B83"/>
              </a:solidFill>
              <a:latin typeface="Times New Roman" panose="02020603050405020304" pitchFamily="18" charset="0"/>
              <a:cs typeface="Times New Roman" panose="02020603050405020304" pitchFamily="18" charset="0"/>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29000"/>
            <a:ext cx="66198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031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152400"/>
            <a:ext cx="7899400" cy="533400"/>
          </a:xfrm>
        </p:spPr>
        <p:txBody>
          <a:bodyPr/>
          <a:lstStyle/>
          <a:p>
            <a:pPr>
              <a:defRPr/>
            </a:pPr>
            <a:r>
              <a:rPr lang="en-US" dirty="0">
                <a:cs typeface="+mj-cs"/>
              </a:rPr>
              <a:t>Example of Inferencing using BBN</a:t>
            </a:r>
          </a:p>
        </p:txBody>
      </p:sp>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609600" y="1295400"/>
            <a:ext cx="8077200" cy="3046988"/>
          </a:xfrm>
          <a:prstGeom prst="rect">
            <a:avLst/>
          </a:prstGeom>
        </p:spPr>
        <p:txBody>
          <a:bodyPr wrap="square">
            <a:spAutoFit/>
          </a:bodyPr>
          <a:lstStyle/>
          <a:p>
            <a:r>
              <a:rPr lang="en-US" sz="2400" b="0" dirty="0">
                <a:solidFill>
                  <a:srgbClr val="0B0B83"/>
                </a:solidFill>
                <a:latin typeface="Times New Roman" panose="02020603050405020304" pitchFamily="18" charset="0"/>
                <a:cs typeface="Times New Roman" panose="02020603050405020304" pitchFamily="18" charset="0"/>
              </a:rPr>
              <a:t>Based on these conditional probabilities, we can create arcs between the nodes</a:t>
            </a:r>
          </a:p>
          <a:p>
            <a:r>
              <a:rPr lang="en-IN" sz="2400" b="0" dirty="0">
                <a:solidFill>
                  <a:srgbClr val="0B0B83"/>
                </a:solidFill>
                <a:latin typeface="Times New Roman" panose="02020603050405020304" pitchFamily="18" charset="0"/>
                <a:cs typeface="Times New Roman" panose="02020603050405020304" pitchFamily="18" charset="0"/>
              </a:rPr>
              <a:t>(E, HD), (D, HD), (D, </a:t>
            </a:r>
            <a:r>
              <a:rPr lang="en-IN" sz="2400" b="0" dirty="0" err="1">
                <a:solidFill>
                  <a:srgbClr val="0B0B83"/>
                </a:solidFill>
                <a:latin typeface="Times New Roman" panose="02020603050405020304" pitchFamily="18" charset="0"/>
                <a:cs typeface="Times New Roman" panose="02020603050405020304" pitchFamily="18" charset="0"/>
              </a:rPr>
              <a:t>Hb</a:t>
            </a:r>
            <a:r>
              <a:rPr lang="en-IN" sz="2400" b="0" dirty="0">
                <a:solidFill>
                  <a:srgbClr val="0B0B83"/>
                </a:solidFill>
                <a:latin typeface="Times New Roman" panose="02020603050405020304" pitchFamily="18" charset="0"/>
                <a:cs typeface="Times New Roman" panose="02020603050405020304" pitchFamily="18" charset="0"/>
              </a:rPr>
              <a:t>), (HD, CP), (</a:t>
            </a:r>
            <a:r>
              <a:rPr lang="en-IN" sz="2400" b="0" dirty="0" err="1">
                <a:solidFill>
                  <a:srgbClr val="0B0B83"/>
                </a:solidFill>
                <a:latin typeface="Times New Roman" panose="02020603050405020304" pitchFamily="18" charset="0"/>
                <a:cs typeface="Times New Roman" panose="02020603050405020304" pitchFamily="18" charset="0"/>
              </a:rPr>
              <a:t>Hb</a:t>
            </a:r>
            <a:r>
              <a:rPr lang="en-IN" sz="2400" b="0" dirty="0">
                <a:solidFill>
                  <a:srgbClr val="0B0B83"/>
                </a:solidFill>
                <a:latin typeface="Times New Roman" panose="02020603050405020304" pitchFamily="18" charset="0"/>
                <a:cs typeface="Times New Roman" panose="02020603050405020304" pitchFamily="18" charset="0"/>
              </a:rPr>
              <a:t>, CP), and (HD, BP).</a:t>
            </a:r>
          </a:p>
          <a:p>
            <a:endParaRPr lang="en-US" sz="2400" b="0" dirty="0">
              <a:solidFill>
                <a:srgbClr val="0B0B83"/>
              </a:solidFill>
              <a:latin typeface="Times New Roman" panose="02020603050405020304" pitchFamily="18" charset="0"/>
              <a:cs typeface="Times New Roman" panose="02020603050405020304" pitchFamily="18" charset="0"/>
            </a:endParaRPr>
          </a:p>
          <a:p>
            <a:r>
              <a:rPr lang="en-US" sz="2400" b="0" dirty="0">
                <a:solidFill>
                  <a:srgbClr val="0B0B83"/>
                </a:solidFill>
                <a:latin typeface="Times New Roman" panose="02020603050405020304" pitchFamily="18" charset="0"/>
                <a:cs typeface="Times New Roman" panose="02020603050405020304" pitchFamily="18" charset="0"/>
              </a:rPr>
              <a:t>Once the right topology has been found, the probability table associated with each node is determined. Estimating such probabilities is fairly straightforward and is similar to the approach used by </a:t>
            </a:r>
            <a:r>
              <a:rPr lang="en-US" sz="2400" b="0" dirty="0" err="1">
                <a:solidFill>
                  <a:srgbClr val="0B0B83"/>
                </a:solidFill>
                <a:latin typeface="Times New Roman" panose="02020603050405020304" pitchFamily="18" charset="0"/>
                <a:cs typeface="Times New Roman" panose="02020603050405020304" pitchFamily="18" charset="0"/>
              </a:rPr>
              <a:t>na¨ıve</a:t>
            </a:r>
            <a:r>
              <a:rPr lang="en-US" sz="2400" b="0" dirty="0">
                <a:solidFill>
                  <a:srgbClr val="0B0B83"/>
                </a:solidFill>
                <a:latin typeface="Times New Roman" panose="02020603050405020304" pitchFamily="18" charset="0"/>
                <a:cs typeface="Times New Roman" panose="02020603050405020304" pitchFamily="18" charset="0"/>
              </a:rPr>
              <a:t> Bayes classifiers. </a:t>
            </a:r>
            <a:endParaRPr lang="en-IN" sz="2400" b="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346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14400" y="152400"/>
            <a:ext cx="7747000" cy="533400"/>
          </a:xfrm>
        </p:spPr>
        <p:txBody>
          <a:bodyPr/>
          <a:lstStyle/>
          <a:p>
            <a:r>
              <a:rPr lang="en-US" altLang="en-US" dirty="0"/>
              <a:t>Choice of proximity measure matters</a:t>
            </a:r>
          </a:p>
        </p:txBody>
      </p:sp>
      <p:sp>
        <p:nvSpPr>
          <p:cNvPr id="45059" name="Rectangle 3"/>
          <p:cNvSpPr>
            <a:spLocks noGrp="1" noChangeArrowheads="1"/>
          </p:cNvSpPr>
          <p:nvPr>
            <p:ph type="body" idx="1"/>
          </p:nvPr>
        </p:nvSpPr>
        <p:spPr/>
        <p:txBody>
          <a:bodyPr>
            <a:normAutofit/>
          </a:bodyPr>
          <a:lstStyle/>
          <a:p>
            <a:pPr marL="0" indent="0">
              <a:buNone/>
            </a:pPr>
            <a:endParaRPr lang="en-US" altLang="en-US" b="1" dirty="0"/>
          </a:p>
          <a:p>
            <a:r>
              <a:rPr lang="en-US" altLang="en-US" sz="2400" dirty="0"/>
              <a:t>For documents, cosine is better than correlation or Euclidean</a:t>
            </a:r>
          </a:p>
          <a:p>
            <a:pPr lvl="1"/>
            <a:endParaRPr lang="en-US" altLang="en-US" sz="2400" dirty="0"/>
          </a:p>
        </p:txBody>
      </p:sp>
      <p:sp>
        <p:nvSpPr>
          <p:cNvPr id="4" name="Text Box 4"/>
          <p:cNvSpPr txBox="1">
            <a:spLocks noChangeArrowheads="1"/>
          </p:cNvSpPr>
          <p:nvPr/>
        </p:nvSpPr>
        <p:spPr bwMode="auto">
          <a:xfrm>
            <a:off x="457200" y="3200400"/>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dirty="0"/>
              <a:t>1 1 1 1 1 1 1 1 1 1 1 0</a:t>
            </a:r>
          </a:p>
        </p:txBody>
      </p:sp>
      <p:sp>
        <p:nvSpPr>
          <p:cNvPr id="5" name="Text Box 5"/>
          <p:cNvSpPr txBox="1">
            <a:spLocks noChangeArrowheads="1"/>
          </p:cNvSpPr>
          <p:nvPr/>
        </p:nvSpPr>
        <p:spPr bwMode="auto">
          <a:xfrm>
            <a:off x="457200" y="3886200"/>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a:t>0 1 1 1 1 1 1 1 1 1 1 1</a:t>
            </a:r>
          </a:p>
        </p:txBody>
      </p:sp>
      <p:sp>
        <p:nvSpPr>
          <p:cNvPr id="6" name="Text Box 6"/>
          <p:cNvSpPr txBox="1">
            <a:spLocks noChangeArrowheads="1"/>
          </p:cNvSpPr>
          <p:nvPr/>
        </p:nvSpPr>
        <p:spPr bwMode="auto">
          <a:xfrm>
            <a:off x="4876800" y="3213100"/>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dirty="0"/>
              <a:t>0 0 0 0 0 0 0 0 0 0 0 1</a:t>
            </a:r>
          </a:p>
        </p:txBody>
      </p:sp>
      <p:sp>
        <p:nvSpPr>
          <p:cNvPr id="7" name="Text Box 7"/>
          <p:cNvSpPr txBox="1">
            <a:spLocks noChangeArrowheads="1"/>
          </p:cNvSpPr>
          <p:nvPr/>
        </p:nvSpPr>
        <p:spPr bwMode="auto">
          <a:xfrm>
            <a:off x="4876800" y="3898900"/>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dirty="0"/>
              <a:t>1 0 0 0 0 0 0 0 0 0 0 0</a:t>
            </a:r>
          </a:p>
        </p:txBody>
      </p:sp>
      <p:sp>
        <p:nvSpPr>
          <p:cNvPr id="8" name="Rectangle 8"/>
          <p:cNvSpPr>
            <a:spLocks noChangeArrowheads="1"/>
          </p:cNvSpPr>
          <p:nvPr/>
        </p:nvSpPr>
        <p:spPr bwMode="auto">
          <a:xfrm>
            <a:off x="3962400" y="3517900"/>
            <a:ext cx="55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None/>
            </a:pPr>
            <a:r>
              <a:rPr lang="en-US" altLang="en-US" sz="2400" b="0"/>
              <a:t>vs</a:t>
            </a:r>
          </a:p>
        </p:txBody>
      </p:sp>
      <p:sp>
        <p:nvSpPr>
          <p:cNvPr id="9" name="Text Box 9"/>
          <p:cNvSpPr txBox="1">
            <a:spLocks noChangeArrowheads="1"/>
          </p:cNvSpPr>
          <p:nvPr/>
        </p:nvSpPr>
        <p:spPr bwMode="auto">
          <a:xfrm>
            <a:off x="1460500" y="4656077"/>
            <a:ext cx="5562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b="0" dirty="0"/>
              <a:t>Euclidean distance = 1.4142  for both pairs, but the cosine similarity  measure has different values for these pairs.</a:t>
            </a:r>
          </a:p>
        </p:txBody>
      </p:sp>
      <p:sp>
        <p:nvSpPr>
          <p:cNvPr id="2" name="Rectangle 1">
            <a:extLst>
              <a:ext uri="{FF2B5EF4-FFF2-40B4-BE49-F238E27FC236}">
                <a16:creationId xmlns:a16="http://schemas.microsoft.com/office/drawing/2014/main" id="{C8D5EB02-D6B1-3DAE-A4E1-7EF49B181D6E}"/>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C99C0F8B-EE4A-F705-BAEE-52B39B2F8A5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669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152400"/>
            <a:ext cx="7899400" cy="533400"/>
          </a:xfrm>
        </p:spPr>
        <p:txBody>
          <a:bodyPr/>
          <a:lstStyle/>
          <a:p>
            <a:pPr>
              <a:defRPr/>
            </a:pPr>
            <a:r>
              <a:rPr lang="en-US" dirty="0">
                <a:cs typeface="+mj-cs"/>
              </a:rPr>
              <a:t>Example of Inferencing using BBN</a:t>
            </a:r>
          </a:p>
        </p:txBody>
      </p:sp>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6" name="Rectangle 5"/>
          <p:cNvSpPr/>
          <p:nvPr/>
        </p:nvSpPr>
        <p:spPr>
          <a:xfrm>
            <a:off x="632564" y="1066800"/>
            <a:ext cx="8206636" cy="3785652"/>
          </a:xfrm>
          <a:prstGeom prst="rect">
            <a:avLst/>
          </a:prstGeom>
        </p:spPr>
        <p:txBody>
          <a:bodyPr wrap="square">
            <a:spAutoFit/>
          </a:bodyPr>
          <a:lstStyle/>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Algorithm for generating the topology of a Bayesian network guarantees a topology that does not contain any cycles. </a:t>
            </a:r>
          </a:p>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The proof for this is quite straightforward. If a cycle exists, then there must be at  least one arc connecting the lower-ordered nodes to the higher-ordered nodes, and at least another arc connecting the higher-ordered nodes to the lower ordered</a:t>
            </a:r>
          </a:p>
          <a:p>
            <a:r>
              <a:rPr lang="en-IN" sz="2400" b="0" dirty="0">
                <a:solidFill>
                  <a:srgbClr val="0B0B83"/>
                </a:solidFill>
                <a:latin typeface="Times New Roman" panose="02020603050405020304" pitchFamily="18" charset="0"/>
                <a:cs typeface="Times New Roman" panose="02020603050405020304" pitchFamily="18" charset="0"/>
              </a:rPr>
              <a:t>     nodes.</a:t>
            </a:r>
          </a:p>
          <a:p>
            <a:pPr marL="342900" indent="-342900">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Since Algorithm prevents any arc from connecting the lower-ordered nodes to the higher-ordered nodes, there cannot be any cycles </a:t>
            </a:r>
            <a:r>
              <a:rPr lang="en-IN" sz="2400" b="0" dirty="0">
                <a:solidFill>
                  <a:srgbClr val="0B0B83"/>
                </a:solidFill>
                <a:latin typeface="Times New Roman" panose="02020603050405020304" pitchFamily="18" charset="0"/>
                <a:cs typeface="Times New Roman" panose="02020603050405020304" pitchFamily="18" charset="0"/>
              </a:rPr>
              <a:t>in the topology.</a:t>
            </a:r>
          </a:p>
        </p:txBody>
      </p:sp>
    </p:spTree>
    <p:extLst>
      <p:ext uri="{BB962C8B-B14F-4D97-AF65-F5344CB8AC3E}">
        <p14:creationId xmlns:p14="http://schemas.microsoft.com/office/powerpoint/2010/main" val="477945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762000" y="152400"/>
            <a:ext cx="7899400" cy="533400"/>
          </a:xfrm>
        </p:spPr>
        <p:txBody>
          <a:bodyPr/>
          <a:lstStyle/>
          <a:p>
            <a:pPr>
              <a:defRPr/>
            </a:pPr>
            <a:r>
              <a:rPr lang="en-US" dirty="0">
                <a:cs typeface="+mj-cs"/>
              </a:rPr>
              <a:t>Example of Bayesian Belief Network</a:t>
            </a:r>
          </a:p>
        </p:txBody>
      </p:sp>
      <p:graphicFrame>
        <p:nvGraphicFramePr>
          <p:cNvPr id="47106" name="Object 5"/>
          <p:cNvGraphicFramePr>
            <a:graphicFrameLocks noGrp="1" noChangeAspect="1"/>
          </p:cNvGraphicFramePr>
          <p:nvPr>
            <p:ph idx="1"/>
          </p:nvPr>
        </p:nvGraphicFramePr>
        <p:xfrm>
          <a:off x="588963" y="1152525"/>
          <a:ext cx="7962900" cy="5162550"/>
        </p:xfrm>
        <a:graphic>
          <a:graphicData uri="http://schemas.openxmlformats.org/presentationml/2006/ole">
            <mc:AlternateContent xmlns:mc="http://schemas.openxmlformats.org/markup-compatibility/2006">
              <mc:Choice xmlns:v="urn:schemas-microsoft-com:vml" Requires="v">
                <p:oleObj name="Visio" r:id="rId2" imgW="9887216" imgH="6410453" progId="Visio.Drawing.11">
                  <p:embed/>
                </p:oleObj>
              </mc:Choice>
              <mc:Fallback>
                <p:oleObj name="Visio" r:id="rId2" imgW="9887216" imgH="6410453" progId="Visio.Drawing.11">
                  <p:embed/>
                  <p:pic>
                    <p:nvPicPr>
                      <p:cNvPr id="0" name=""/>
                      <p:cNvPicPr>
                        <a:picLocks noChangeAspect="1" noChangeArrowheads="1"/>
                      </p:cNvPicPr>
                      <p:nvPr/>
                    </p:nvPicPr>
                    <p:blipFill>
                      <a:blip r:embed="rId3"/>
                      <a:srcRect/>
                      <a:stretch>
                        <a:fillRect/>
                      </a:stretch>
                    </p:blipFill>
                    <p:spPr bwMode="auto">
                      <a:xfrm>
                        <a:off x="588963" y="1152525"/>
                        <a:ext cx="796290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1772B57E-740B-1E27-7248-CED97B5942D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BC94D6A7-5504-C7F0-E274-5C6650972BF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24712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152400"/>
            <a:ext cx="7899400" cy="533400"/>
          </a:xfrm>
        </p:spPr>
        <p:txBody>
          <a:bodyPr/>
          <a:lstStyle/>
          <a:p>
            <a:pPr>
              <a:defRPr/>
            </a:pPr>
            <a:r>
              <a:rPr lang="en-US" dirty="0">
                <a:cs typeface="+mj-cs"/>
              </a:rPr>
              <a:t>Example of Inferencing using BBN</a:t>
            </a:r>
          </a:p>
        </p:txBody>
      </p:sp>
      <p:sp>
        <p:nvSpPr>
          <p:cNvPr id="24579" name="Rectangle 3"/>
          <p:cNvSpPr>
            <a:spLocks noGrp="1" noChangeArrowheads="1"/>
          </p:cNvSpPr>
          <p:nvPr>
            <p:ph type="body" idx="1"/>
          </p:nvPr>
        </p:nvSpPr>
        <p:spPr/>
        <p:txBody>
          <a:bodyPr/>
          <a:lstStyle/>
          <a:p>
            <a:pPr>
              <a:defRPr/>
            </a:pPr>
            <a:r>
              <a:rPr lang="en-US" sz="2400" dirty="0">
                <a:cs typeface="+mn-cs"/>
              </a:rPr>
              <a:t>Given: X = (E=No, D=Yes, CP=Yes, BP=High)</a:t>
            </a:r>
          </a:p>
          <a:p>
            <a:pPr lvl="1">
              <a:buFont typeface="Arial" charset="0"/>
              <a:buChar char="–"/>
              <a:defRPr/>
            </a:pPr>
            <a:r>
              <a:rPr lang="en-US" sz="2400" dirty="0"/>
              <a:t>Compute P(HD|E,D,CP,BP)?</a:t>
            </a:r>
          </a:p>
          <a:p>
            <a:pPr lvl="4">
              <a:defRPr/>
            </a:pPr>
            <a:endParaRPr lang="en-US" sz="700" dirty="0">
              <a:latin typeface="Times New Roman" charset="0"/>
            </a:endParaRPr>
          </a:p>
          <a:p>
            <a:pPr>
              <a:defRPr/>
            </a:pPr>
            <a:r>
              <a:rPr lang="en-US" sz="2400" dirty="0">
                <a:cs typeface="+mn-cs"/>
              </a:rPr>
              <a:t>P(HD=Yes| E=No,D=Yes) = 0.55</a:t>
            </a:r>
            <a:br>
              <a:rPr lang="en-US" sz="2400" dirty="0">
                <a:cs typeface="+mn-cs"/>
              </a:rPr>
            </a:br>
            <a:r>
              <a:rPr lang="en-US" sz="2400" dirty="0">
                <a:cs typeface="+mn-cs"/>
              </a:rPr>
              <a:t>P(CP=Yes| HD=Yes) = 0.8</a:t>
            </a:r>
            <a:br>
              <a:rPr lang="en-US" sz="2400" dirty="0">
                <a:cs typeface="+mn-cs"/>
              </a:rPr>
            </a:br>
            <a:r>
              <a:rPr lang="en-US" sz="2400" dirty="0">
                <a:cs typeface="+mn-cs"/>
              </a:rPr>
              <a:t>P(BP=High| HD=Yes) = 0.85</a:t>
            </a:r>
          </a:p>
          <a:p>
            <a:pPr lvl="1">
              <a:buFont typeface="Arial" charset="0"/>
              <a:buChar char="–"/>
              <a:defRPr/>
            </a:pPr>
            <a:r>
              <a:rPr lang="en-US" sz="2000" dirty="0"/>
              <a:t>P(HD=Yes|E=No,D=Yes,CP=Yes,BP=High) </a:t>
            </a:r>
            <a:br>
              <a:rPr lang="en-US" sz="2000" dirty="0"/>
            </a:br>
            <a:r>
              <a:rPr lang="en-US" sz="2000" dirty="0">
                <a:sym typeface="Symbol" charset="0"/>
              </a:rPr>
              <a:t> 0.55  0.8  0.85 = 0.374</a:t>
            </a:r>
          </a:p>
          <a:p>
            <a:pPr lvl="4">
              <a:defRPr/>
            </a:pPr>
            <a:endParaRPr lang="en-US" sz="700" dirty="0">
              <a:latin typeface="Times New Roman" charset="0"/>
              <a:sym typeface="Symbol" charset="0"/>
            </a:endParaRPr>
          </a:p>
          <a:p>
            <a:pPr>
              <a:defRPr/>
            </a:pPr>
            <a:r>
              <a:rPr lang="en-US" sz="2400" dirty="0">
                <a:cs typeface="+mn-cs"/>
              </a:rPr>
              <a:t>P(HD=No| E=No,D=Yes) = 0.45</a:t>
            </a:r>
            <a:br>
              <a:rPr lang="en-US" sz="2400" dirty="0">
                <a:cs typeface="+mn-cs"/>
              </a:rPr>
            </a:br>
            <a:r>
              <a:rPr lang="en-US" sz="2400" dirty="0">
                <a:cs typeface="+mn-cs"/>
              </a:rPr>
              <a:t>P(CP=Yes| HD=No) = 0.01</a:t>
            </a:r>
            <a:br>
              <a:rPr lang="en-US" sz="2400" dirty="0">
                <a:cs typeface="+mn-cs"/>
              </a:rPr>
            </a:br>
            <a:r>
              <a:rPr lang="en-US" sz="2400" dirty="0">
                <a:cs typeface="+mn-cs"/>
              </a:rPr>
              <a:t>P(BP=High| HD=No) = 0.2</a:t>
            </a:r>
          </a:p>
          <a:p>
            <a:pPr lvl="1">
              <a:buFont typeface="Arial" charset="0"/>
              <a:buChar char="–"/>
              <a:defRPr/>
            </a:pPr>
            <a:r>
              <a:rPr lang="en-US" sz="2000" dirty="0"/>
              <a:t>P(HD=No|E=No,D=Yes,CP=Yes,BP=High) </a:t>
            </a:r>
            <a:br>
              <a:rPr lang="en-US" sz="2000" dirty="0"/>
            </a:br>
            <a:r>
              <a:rPr lang="en-US" sz="2000" dirty="0">
                <a:sym typeface="Symbol" charset="0"/>
              </a:rPr>
              <a:t> 0.45  0.01  0.2 = 0.0009</a:t>
            </a:r>
          </a:p>
        </p:txBody>
      </p:sp>
      <p:sp>
        <p:nvSpPr>
          <p:cNvPr id="24580" name="AutoShape 4"/>
          <p:cNvSpPr>
            <a:spLocks/>
          </p:cNvSpPr>
          <p:nvPr/>
        </p:nvSpPr>
        <p:spPr bwMode="auto">
          <a:xfrm>
            <a:off x="6324600" y="2362200"/>
            <a:ext cx="609600" cy="3657600"/>
          </a:xfrm>
          <a:prstGeom prst="rightBrace">
            <a:avLst>
              <a:gd name="adj1" fmla="val 50000"/>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a:defRPr/>
            </a:pPr>
            <a:endParaRPr lang="en-US" altLang="en-US"/>
          </a:p>
        </p:txBody>
      </p:sp>
      <p:sp>
        <p:nvSpPr>
          <p:cNvPr id="24581" name="Text Box 5"/>
          <p:cNvSpPr txBox="1">
            <a:spLocks noChangeArrowheads="1"/>
          </p:cNvSpPr>
          <p:nvPr/>
        </p:nvSpPr>
        <p:spPr bwMode="auto">
          <a:xfrm>
            <a:off x="7086600" y="3749675"/>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2400"/>
              <a:t>Classify X as Yes</a:t>
            </a:r>
          </a:p>
        </p:txBody>
      </p:sp>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26843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762000" y="152400"/>
            <a:ext cx="7899400" cy="533400"/>
          </a:xfrm>
        </p:spPr>
        <p:txBody>
          <a:bodyPr/>
          <a:lstStyle/>
          <a:p>
            <a:pPr>
              <a:defRPr/>
            </a:pPr>
            <a:r>
              <a:rPr lang="en-US" dirty="0">
                <a:cs typeface="+mj-cs"/>
              </a:rPr>
              <a:t>Example of Bayesian Belief Network</a:t>
            </a:r>
          </a:p>
        </p:txBody>
      </p:sp>
      <p:sp>
        <p:nvSpPr>
          <p:cNvPr id="2" name="Rectangle 1">
            <a:extLst>
              <a:ext uri="{FF2B5EF4-FFF2-40B4-BE49-F238E27FC236}">
                <a16:creationId xmlns:a16="http://schemas.microsoft.com/office/drawing/2014/main" id="{1772B57E-740B-1E27-7248-CED97B5942D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BC94D6A7-5504-C7F0-E274-5C6650972BF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p:cNvSpPr/>
          <p:nvPr/>
        </p:nvSpPr>
        <p:spPr>
          <a:xfrm>
            <a:off x="304800" y="984244"/>
            <a:ext cx="8153400" cy="1015663"/>
          </a:xfrm>
          <a:prstGeom prst="rect">
            <a:avLst/>
          </a:prstGeom>
        </p:spPr>
        <p:txBody>
          <a:bodyPr wrap="square">
            <a:spAutoFit/>
          </a:bodyPr>
          <a:lstStyle/>
          <a:p>
            <a:r>
              <a:rPr lang="en-US" sz="2000" b="0" dirty="0">
                <a:solidFill>
                  <a:srgbClr val="0B0B83"/>
                </a:solidFill>
                <a:latin typeface="Times New Roman" panose="02020603050405020304" pitchFamily="18" charset="0"/>
                <a:cs typeface="Times New Roman" panose="02020603050405020304" pitchFamily="18" charset="0"/>
              </a:rPr>
              <a:t>Suppose we are interested in using the BBN shown whether a person has heart disease. The following cases illustrate how the diagnosis can be made under different scenarios.</a:t>
            </a:r>
            <a:endParaRPr lang="en-IN" sz="2000" b="0" dirty="0">
              <a:solidFill>
                <a:srgbClr val="0B0B83"/>
              </a:solidFill>
              <a:latin typeface="Times New Roman" panose="02020603050405020304" pitchFamily="18" charset="0"/>
              <a:cs typeface="Times New Roman" panose="02020603050405020304" pitchFamily="18" charset="0"/>
            </a:endParaRP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60" y="1962329"/>
            <a:ext cx="8637740" cy="489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358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762000" y="152400"/>
            <a:ext cx="7899400" cy="533400"/>
          </a:xfrm>
        </p:spPr>
        <p:txBody>
          <a:bodyPr/>
          <a:lstStyle/>
          <a:p>
            <a:pPr>
              <a:defRPr/>
            </a:pPr>
            <a:r>
              <a:rPr lang="en-US" dirty="0">
                <a:cs typeface="+mj-cs"/>
              </a:rPr>
              <a:t>Example of Bayesian Belief Network</a:t>
            </a:r>
          </a:p>
        </p:txBody>
      </p:sp>
      <p:sp>
        <p:nvSpPr>
          <p:cNvPr id="2" name="Rectangle 1">
            <a:extLst>
              <a:ext uri="{FF2B5EF4-FFF2-40B4-BE49-F238E27FC236}">
                <a16:creationId xmlns:a16="http://schemas.microsoft.com/office/drawing/2014/main" id="{1772B57E-740B-1E27-7248-CED97B5942D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BC94D6A7-5504-C7F0-E274-5C6650972BF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8" y="990600"/>
            <a:ext cx="8315325"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849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762000" y="152400"/>
            <a:ext cx="7899400" cy="533400"/>
          </a:xfrm>
        </p:spPr>
        <p:txBody>
          <a:bodyPr/>
          <a:lstStyle/>
          <a:p>
            <a:pPr>
              <a:defRPr/>
            </a:pPr>
            <a:r>
              <a:rPr lang="en-US" dirty="0">
                <a:cs typeface="+mj-cs"/>
              </a:rPr>
              <a:t>Example of Bayesian Belief Network</a:t>
            </a:r>
          </a:p>
        </p:txBody>
      </p:sp>
      <p:sp>
        <p:nvSpPr>
          <p:cNvPr id="2" name="Rectangle 1">
            <a:extLst>
              <a:ext uri="{FF2B5EF4-FFF2-40B4-BE49-F238E27FC236}">
                <a16:creationId xmlns:a16="http://schemas.microsoft.com/office/drawing/2014/main" id="{1772B57E-740B-1E27-7248-CED97B5942D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48847"/>
            <a:ext cx="8153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952750"/>
            <a:ext cx="7829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929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152400"/>
            <a:ext cx="7899400" cy="533400"/>
          </a:xfrm>
        </p:spPr>
        <p:txBody>
          <a:bodyPr/>
          <a:lstStyle/>
          <a:p>
            <a:pPr>
              <a:defRPr/>
            </a:pPr>
            <a:r>
              <a:rPr lang="en-US" dirty="0">
                <a:cs typeface="+mj-cs"/>
              </a:rPr>
              <a:t>Example of Inferencing using BBN</a:t>
            </a:r>
          </a:p>
        </p:txBody>
      </p:sp>
      <p:sp>
        <p:nvSpPr>
          <p:cNvPr id="2" name="Rectangle 1">
            <a:extLst>
              <a:ext uri="{FF2B5EF4-FFF2-40B4-BE49-F238E27FC236}">
                <a16:creationId xmlns:a16="http://schemas.microsoft.com/office/drawing/2014/main" id="{7B150A3B-2D0A-D51A-19BE-F2170482936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0EB7309E-651A-8621-93D9-CB3F62266EB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6" y="762000"/>
            <a:ext cx="3116064"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2569532"/>
            <a:ext cx="6629400" cy="413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020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381000" y="3408968"/>
            <a:ext cx="82296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endParaRPr lang="en-US" altLang="en-US" sz="1600" b="0" dirty="0"/>
          </a:p>
          <a:p>
            <a:pPr algn="ctr">
              <a:spcBef>
                <a:spcPct val="0"/>
              </a:spcBef>
              <a:spcAft>
                <a:spcPct val="0"/>
              </a:spcAft>
              <a:buClrTx/>
              <a:buSzTx/>
              <a:buFontTx/>
              <a:buNone/>
            </a:pPr>
            <a:endParaRPr lang="en-US" altLang="en-US" sz="1600" b="0" dirty="0"/>
          </a:p>
          <a:p>
            <a:pPr>
              <a:spcBef>
                <a:spcPct val="0"/>
              </a:spcBef>
              <a:spcAft>
                <a:spcPct val="0"/>
              </a:spcAft>
              <a:buClrTx/>
              <a:buSzTx/>
              <a:buFontTx/>
              <a:buNone/>
            </a:pPr>
            <a:endParaRPr lang="en-US" altLang="en-US" sz="2000" b="0" dirty="0"/>
          </a:p>
        </p:txBody>
      </p:sp>
      <p:grpSp>
        <p:nvGrpSpPr>
          <p:cNvPr id="18434" name="Group 6"/>
          <p:cNvGrpSpPr>
            <a:grpSpLocks/>
          </p:cNvGrpSpPr>
          <p:nvPr/>
        </p:nvGrpSpPr>
        <p:grpSpPr bwMode="auto">
          <a:xfrm>
            <a:off x="304800" y="4105968"/>
            <a:ext cx="8534400" cy="152400"/>
            <a:chOff x="264" y="788"/>
            <a:chExt cx="5232" cy="124"/>
          </a:xfrm>
        </p:grpSpPr>
        <p:sp>
          <p:nvSpPr>
            <p:cNvPr id="18436" name="Rectangle 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37" name="Rectangle 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grpSp>
      <p:sp>
        <p:nvSpPr>
          <p:cNvPr id="4" name="TextBox 3">
            <a:extLst>
              <a:ext uri="{FF2B5EF4-FFF2-40B4-BE49-F238E27FC236}">
                <a16:creationId xmlns:a16="http://schemas.microsoft.com/office/drawing/2014/main" id="{DA105416-0726-18AF-0780-E9709E675603}"/>
              </a:ext>
            </a:extLst>
          </p:cNvPr>
          <p:cNvSpPr txBox="1"/>
          <p:nvPr/>
        </p:nvSpPr>
        <p:spPr>
          <a:xfrm>
            <a:off x="914400" y="2854785"/>
            <a:ext cx="7162800" cy="707886"/>
          </a:xfrm>
          <a:prstGeom prst="rect">
            <a:avLst/>
          </a:prstGeom>
          <a:noFill/>
        </p:spPr>
        <p:txBody>
          <a:bodyPr wrap="square">
            <a:spAutoFit/>
          </a:bodyPr>
          <a:lstStyle/>
          <a:p>
            <a:pPr algn="ctr"/>
            <a:r>
              <a:rPr lang="en-IN" sz="4000" b="1"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Logistic Regression</a:t>
            </a:r>
            <a:endParaRPr lang="en-IN" sz="4000" b="1" dirty="0">
              <a:solidFill>
                <a:srgbClr val="0B0B83"/>
              </a:solidFill>
              <a:latin typeface="Times New Roman" panose="02020603050405020304" pitchFamily="18" charset="0"/>
              <a:ea typeface="Calibri" panose="020F0502020204030204" pitchFamily="34" charset="0"/>
              <a:cs typeface="Tunga" panose="020B0502040204020203" pitchFamily="34" charset="0"/>
            </a:endParaRPr>
          </a:p>
        </p:txBody>
      </p:sp>
      <p:sp>
        <p:nvSpPr>
          <p:cNvPr id="3" name="Rectangle 2">
            <a:extLst>
              <a:ext uri="{FF2B5EF4-FFF2-40B4-BE49-F238E27FC236}">
                <a16:creationId xmlns:a16="http://schemas.microsoft.com/office/drawing/2014/main" id="{A742EC39-F136-760F-E234-BC11904BFF8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8E76704C-2F0B-E2A1-6D7D-E4EEF4C6B82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81935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6B626F-9013-3AFF-790C-29913FF1CA13}"/>
              </a:ext>
            </a:extLst>
          </p:cNvPr>
          <p:cNvSpPr>
            <a:spLocks noGrp="1"/>
          </p:cNvSpPr>
          <p:nvPr>
            <p:ph type="title"/>
          </p:nvPr>
        </p:nvSpPr>
        <p:spPr>
          <a:xfrm>
            <a:off x="863600" y="228600"/>
            <a:ext cx="8280400" cy="533400"/>
          </a:xfrm>
        </p:spPr>
        <p:txBody>
          <a:bodyPr/>
          <a:lstStyle/>
          <a:p>
            <a:r>
              <a:rPr lang="en-IN" dirty="0">
                <a:solidFill>
                  <a:srgbClr val="0B0B83"/>
                </a:solidFill>
                <a:latin typeface="Times New Roman" panose="02020603050405020304" pitchFamily="18" charset="0"/>
                <a:cs typeface="Times New Roman" panose="02020603050405020304" pitchFamily="18" charset="0"/>
              </a:rPr>
              <a:t>Logistic Regression </a:t>
            </a:r>
          </a:p>
        </p:txBody>
      </p:sp>
      <p:sp>
        <p:nvSpPr>
          <p:cNvPr id="4" name="Rectangle 3">
            <a:extLst>
              <a:ext uri="{FF2B5EF4-FFF2-40B4-BE49-F238E27FC236}">
                <a16:creationId xmlns:a16="http://schemas.microsoft.com/office/drawing/2014/main" id="{47106B35-75EA-85B2-4881-89B4D0537A4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F2CE36EA-525C-AD6D-BFEC-87892B6DC97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10" name="Rectangle 9">
            <a:extLst>
              <a:ext uri="{FF2B5EF4-FFF2-40B4-BE49-F238E27FC236}">
                <a16:creationId xmlns:a16="http://schemas.microsoft.com/office/drawing/2014/main" id="{263E6A77-8255-08A7-0B7E-2439F0C751E5}"/>
              </a:ext>
            </a:extLst>
          </p:cNvPr>
          <p:cNvSpPr/>
          <p:nvPr/>
        </p:nvSpPr>
        <p:spPr bwMode="auto">
          <a:xfrm>
            <a:off x="2667000" y="64770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Content Placeholder 1"/>
          <p:cNvSpPr>
            <a:spLocks noGrp="1"/>
          </p:cNvSpPr>
          <p:nvPr>
            <p:ph sz="half" idx="1"/>
          </p:nvPr>
        </p:nvSpPr>
        <p:spPr>
          <a:xfrm>
            <a:off x="411162" y="1143000"/>
            <a:ext cx="8656638" cy="5181600"/>
          </a:xfrm>
        </p:spPr>
        <p:txBody>
          <a:bodyPr/>
          <a:lstStyle/>
          <a:p>
            <a:r>
              <a:rPr lang="en-US" sz="2400" dirty="0"/>
              <a:t>The </a:t>
            </a:r>
            <a:r>
              <a:rPr lang="en-US" sz="2400" dirty="0" err="1"/>
              <a:t>na¨ıve</a:t>
            </a:r>
            <a:r>
              <a:rPr lang="en-US" sz="2400" dirty="0"/>
              <a:t> Bayes and the Bayesian network classifiers provide different ways of estimating the conditional probability of an instance </a:t>
            </a:r>
            <a:r>
              <a:rPr lang="en-US" sz="2400" b="1" dirty="0"/>
              <a:t>x </a:t>
            </a:r>
            <a:r>
              <a:rPr lang="en-US" sz="2400" dirty="0"/>
              <a:t>given class </a:t>
            </a:r>
            <a:r>
              <a:rPr lang="en-US" sz="2400" i="1" dirty="0"/>
              <a:t>y</a:t>
            </a:r>
            <a:r>
              <a:rPr lang="en-US" sz="2400" dirty="0"/>
              <a:t>, </a:t>
            </a:r>
            <a:r>
              <a:rPr lang="en-US" sz="2400" i="1" dirty="0"/>
              <a:t>P</a:t>
            </a:r>
            <a:r>
              <a:rPr lang="en-US" sz="2400" dirty="0"/>
              <a:t>(</a:t>
            </a:r>
            <a:r>
              <a:rPr lang="en-US" sz="2400" b="1" dirty="0" err="1"/>
              <a:t>x</a:t>
            </a:r>
            <a:r>
              <a:rPr lang="en-US" sz="2400" i="1" dirty="0" err="1"/>
              <a:t>|y</a:t>
            </a:r>
            <a:r>
              <a:rPr lang="en-US" sz="2400" dirty="0"/>
              <a:t>). Such models are known as </a:t>
            </a:r>
            <a:r>
              <a:rPr lang="en-US" sz="2400" b="1" dirty="0"/>
              <a:t>probabilistic generative models</a:t>
            </a:r>
            <a:r>
              <a:rPr lang="en-US" sz="2400" dirty="0"/>
              <a:t>. Note that the conditional probability </a:t>
            </a:r>
            <a:r>
              <a:rPr lang="en-US" sz="2400" i="1" dirty="0"/>
              <a:t>P</a:t>
            </a:r>
            <a:r>
              <a:rPr lang="en-US" sz="2400" dirty="0"/>
              <a:t>(</a:t>
            </a:r>
            <a:r>
              <a:rPr lang="en-US" sz="2400" b="1" dirty="0" err="1"/>
              <a:t>x</a:t>
            </a:r>
            <a:r>
              <a:rPr lang="en-US" sz="2400" i="1" dirty="0" err="1"/>
              <a:t>|y</a:t>
            </a:r>
            <a:r>
              <a:rPr lang="en-US" sz="2400" dirty="0"/>
              <a:t>) essentially  describes the behavior of instances in the attribute space that are </a:t>
            </a:r>
            <a:r>
              <a:rPr lang="en-US" sz="2400" i="1" dirty="0"/>
              <a:t>generated </a:t>
            </a:r>
            <a:r>
              <a:rPr lang="en-US" sz="2400" dirty="0"/>
              <a:t>from class </a:t>
            </a:r>
            <a:r>
              <a:rPr lang="en-US" sz="2400" i="1" dirty="0"/>
              <a:t>y</a:t>
            </a:r>
            <a:r>
              <a:rPr lang="en-US" sz="2400" dirty="0"/>
              <a:t>. </a:t>
            </a:r>
          </a:p>
          <a:p>
            <a:r>
              <a:rPr lang="en-US" sz="2400" dirty="0"/>
              <a:t>For the purpose of making predictions, we are finally interested in computing the posterior probability </a:t>
            </a:r>
            <a:r>
              <a:rPr lang="en-US" sz="2400" i="1" dirty="0"/>
              <a:t>P</a:t>
            </a:r>
            <a:r>
              <a:rPr lang="en-US" sz="2400" dirty="0"/>
              <a:t>(</a:t>
            </a:r>
            <a:r>
              <a:rPr lang="en-US" sz="2400" i="1" dirty="0" err="1"/>
              <a:t>y|</a:t>
            </a:r>
            <a:r>
              <a:rPr lang="en-US" sz="2400" b="1" dirty="0" err="1"/>
              <a:t>x</a:t>
            </a:r>
            <a:r>
              <a:rPr lang="en-US" sz="2400" dirty="0"/>
              <a:t>). </a:t>
            </a:r>
          </a:p>
        </p:txBody>
      </p:sp>
    </p:spTree>
    <p:extLst>
      <p:ext uri="{BB962C8B-B14F-4D97-AF65-F5344CB8AC3E}">
        <p14:creationId xmlns:p14="http://schemas.microsoft.com/office/powerpoint/2010/main" val="1819287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6B626F-9013-3AFF-790C-29913FF1CA13}"/>
              </a:ext>
            </a:extLst>
          </p:cNvPr>
          <p:cNvSpPr>
            <a:spLocks noGrp="1"/>
          </p:cNvSpPr>
          <p:nvPr>
            <p:ph type="title"/>
          </p:nvPr>
        </p:nvSpPr>
        <p:spPr>
          <a:xfrm>
            <a:off x="863600" y="228600"/>
            <a:ext cx="8280400" cy="533400"/>
          </a:xfrm>
        </p:spPr>
        <p:txBody>
          <a:bodyPr/>
          <a:lstStyle/>
          <a:p>
            <a:r>
              <a:rPr lang="en-IN" dirty="0">
                <a:latin typeface="Times New Roman" panose="02020603050405020304" pitchFamily="18" charset="0"/>
                <a:cs typeface="Times New Roman" panose="02020603050405020304" pitchFamily="18" charset="0"/>
              </a:rPr>
              <a:t>Logistic Regression </a:t>
            </a:r>
            <a:endParaRPr lang="en-IN" dirty="0">
              <a:solidFill>
                <a:srgbClr val="0B0B83"/>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106B35-75EA-85B2-4881-89B4D0537A4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F2CE36EA-525C-AD6D-BFEC-87892B6DC97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10" name="Rectangle 9">
            <a:extLst>
              <a:ext uri="{FF2B5EF4-FFF2-40B4-BE49-F238E27FC236}">
                <a16:creationId xmlns:a16="http://schemas.microsoft.com/office/drawing/2014/main" id="{263E6A77-8255-08A7-0B7E-2439F0C751E5}"/>
              </a:ext>
            </a:extLst>
          </p:cNvPr>
          <p:cNvSpPr/>
          <p:nvPr/>
        </p:nvSpPr>
        <p:spPr bwMode="auto">
          <a:xfrm>
            <a:off x="2667000" y="64770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Content Placeholder 1"/>
          <p:cNvSpPr>
            <a:spLocks noGrp="1"/>
          </p:cNvSpPr>
          <p:nvPr>
            <p:ph sz="half" idx="1"/>
          </p:nvPr>
        </p:nvSpPr>
        <p:spPr>
          <a:xfrm>
            <a:off x="411162" y="1143000"/>
            <a:ext cx="8656638" cy="5181600"/>
          </a:xfrm>
        </p:spPr>
        <p:txBody>
          <a:bodyPr/>
          <a:lstStyle/>
          <a:p>
            <a:r>
              <a:rPr lang="en-US" sz="2000" dirty="0"/>
              <a:t>For example, computing the following ratio of posterior probabilities is sufficient for inferring class labels in a binary classification problem:</a:t>
            </a:r>
          </a:p>
          <a:p>
            <a:endParaRPr lang="en-US" sz="2000"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957" y="2590800"/>
            <a:ext cx="1909762" cy="86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3733800"/>
            <a:ext cx="8305800" cy="2246769"/>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000" b="0" dirty="0">
                <a:latin typeface="+mn-lt"/>
              </a:rPr>
              <a:t>This ratio is known as the odds. </a:t>
            </a:r>
          </a:p>
          <a:p>
            <a:pPr marL="292100" indent="-292100">
              <a:spcBef>
                <a:spcPct val="10000"/>
              </a:spcBef>
              <a:spcAft>
                <a:spcPts val="400"/>
              </a:spcAft>
              <a:buClr>
                <a:srgbClr val="0C7B9C"/>
              </a:buClr>
              <a:buSzPct val="75000"/>
              <a:buFont typeface="Monotype Sorts" pitchFamily="2" charset="2"/>
              <a:buChar char="l"/>
            </a:pPr>
            <a:r>
              <a:rPr lang="en-US" sz="2000" b="0" dirty="0">
                <a:latin typeface="+mn-lt"/>
              </a:rPr>
              <a:t>If this ratio is greater than 1, then x is classified as y = 1. </a:t>
            </a:r>
          </a:p>
          <a:p>
            <a:pPr>
              <a:spcBef>
                <a:spcPct val="10000"/>
              </a:spcBef>
              <a:spcAft>
                <a:spcPts val="400"/>
              </a:spcAft>
              <a:buClr>
                <a:srgbClr val="0C7B9C"/>
              </a:buClr>
              <a:buSzPct val="75000"/>
            </a:pPr>
            <a:r>
              <a:rPr lang="en-US" sz="2000" b="0" dirty="0">
                <a:latin typeface="+mn-lt"/>
              </a:rPr>
              <a:t>     Otherwise, it is assigned to class y = 0. </a:t>
            </a:r>
          </a:p>
          <a:p>
            <a:pPr marL="292100" indent="-292100">
              <a:spcBef>
                <a:spcPct val="10000"/>
              </a:spcBef>
              <a:spcAft>
                <a:spcPts val="400"/>
              </a:spcAft>
              <a:buClr>
                <a:srgbClr val="0C7B9C"/>
              </a:buClr>
              <a:buSzPct val="75000"/>
              <a:buFont typeface="Monotype Sorts" pitchFamily="2" charset="2"/>
              <a:buChar char="l"/>
            </a:pPr>
            <a:r>
              <a:rPr lang="en-US" sz="2000" b="0" dirty="0">
                <a:latin typeface="+mn-lt"/>
              </a:rPr>
              <a:t>One may simply learn a model of the odds based on the attribute values of training instances, without having to compute P(</a:t>
            </a:r>
            <a:r>
              <a:rPr lang="en-US" sz="2000" b="0" dirty="0" err="1">
                <a:latin typeface="+mn-lt"/>
              </a:rPr>
              <a:t>x|y</a:t>
            </a:r>
            <a:r>
              <a:rPr lang="en-US" sz="2000" b="0" dirty="0">
                <a:latin typeface="+mn-lt"/>
              </a:rPr>
              <a:t>) as an intermediate quantity in </a:t>
            </a:r>
            <a:r>
              <a:rPr lang="en-IN" sz="2000" b="0" dirty="0">
                <a:latin typeface="+mn-lt"/>
              </a:rPr>
              <a:t>the Bayes theorem</a:t>
            </a:r>
            <a:r>
              <a:rPr lang="en-IN" sz="2400" b="0" dirty="0">
                <a:latin typeface="+mn-lt"/>
              </a:rPr>
              <a:t>.</a:t>
            </a:r>
          </a:p>
        </p:txBody>
      </p:sp>
    </p:spTree>
    <p:extLst>
      <p:ext uri="{BB962C8B-B14F-4D97-AF65-F5344CB8AC3E}">
        <p14:creationId xmlns:p14="http://schemas.microsoft.com/office/powerpoint/2010/main" val="18589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19200" y="152400"/>
            <a:ext cx="7442200" cy="533400"/>
          </a:xfrm>
        </p:spPr>
        <p:txBody>
          <a:bodyPr/>
          <a:lstStyle/>
          <a:p>
            <a:r>
              <a:rPr lang="en-US" altLang="en-US" dirty="0"/>
              <a:t>Nearest Neighbor Classification…</a:t>
            </a:r>
          </a:p>
        </p:txBody>
      </p:sp>
      <p:sp>
        <p:nvSpPr>
          <p:cNvPr id="44035" name="Rectangle 3"/>
          <p:cNvSpPr>
            <a:spLocks noGrp="1" noChangeArrowheads="1"/>
          </p:cNvSpPr>
          <p:nvPr>
            <p:ph type="body" idx="1"/>
          </p:nvPr>
        </p:nvSpPr>
        <p:spPr/>
        <p:txBody>
          <a:bodyPr/>
          <a:lstStyle/>
          <a:p>
            <a:pPr marL="0" indent="0">
              <a:buNone/>
            </a:pPr>
            <a:r>
              <a:rPr lang="en-US" altLang="en-US" sz="2400" dirty="0"/>
              <a:t>Choosing the value of k:</a:t>
            </a:r>
          </a:p>
          <a:p>
            <a:r>
              <a:rPr lang="en-US" sz="2400" dirty="0"/>
              <a:t>If </a:t>
            </a:r>
            <a:r>
              <a:rPr lang="en-US" sz="2400" i="1" dirty="0"/>
              <a:t>k </a:t>
            </a:r>
            <a:r>
              <a:rPr lang="en-US" sz="2400" dirty="0"/>
              <a:t>is too small, then the nearest-neighbor classifier </a:t>
            </a:r>
            <a:r>
              <a:rPr lang="en-US" sz="2400"/>
              <a:t>may be susceptible </a:t>
            </a:r>
            <a:r>
              <a:rPr lang="en-US" sz="2400" dirty="0"/>
              <a:t>to </a:t>
            </a:r>
            <a:r>
              <a:rPr lang="en-US" sz="2400" dirty="0" err="1"/>
              <a:t>overfitting</a:t>
            </a:r>
            <a:r>
              <a:rPr lang="en-US" sz="2400" dirty="0"/>
              <a:t> because of noise in the training data</a:t>
            </a:r>
          </a:p>
          <a:p>
            <a:r>
              <a:rPr lang="en-US" sz="2400" dirty="0"/>
              <a:t> On the other hand, if </a:t>
            </a:r>
            <a:r>
              <a:rPr lang="en-US" sz="2400" i="1" dirty="0"/>
              <a:t>k </a:t>
            </a:r>
            <a:r>
              <a:rPr lang="en-US" sz="2400" dirty="0"/>
              <a:t>is too large, the nearest-neighbor classifier may misclassify the test instance because its list of nearest neighbors may include data points that are located far away from its neighborhood</a:t>
            </a:r>
            <a:endParaRPr lang="en-US" altLang="en-US" sz="2400" dirty="0"/>
          </a:p>
        </p:txBody>
      </p:sp>
      <p:graphicFrame>
        <p:nvGraphicFramePr>
          <p:cNvPr id="44036" name="Object 4"/>
          <p:cNvGraphicFramePr>
            <a:graphicFrameLocks noChangeAspect="1"/>
          </p:cNvGraphicFramePr>
          <p:nvPr>
            <p:extLst>
              <p:ext uri="{D42A27DB-BD31-4B8C-83A1-F6EECF244321}">
                <p14:modId xmlns:p14="http://schemas.microsoft.com/office/powerpoint/2010/main" val="443671211"/>
              </p:ext>
            </p:extLst>
          </p:nvPr>
        </p:nvGraphicFramePr>
        <p:xfrm>
          <a:off x="4572000" y="3612607"/>
          <a:ext cx="3738563" cy="3170237"/>
        </p:xfrm>
        <a:graphic>
          <a:graphicData uri="http://schemas.openxmlformats.org/presentationml/2006/ole">
            <mc:AlternateContent xmlns:mc="http://schemas.openxmlformats.org/markup-compatibility/2006">
              <mc:Choice xmlns:v="urn:schemas-microsoft-com:vml" Requires="v">
                <p:oleObj name="Visio" r:id="rId2" imgW="6582512" imgH="5298053" progId="Visio.Drawing.6">
                  <p:embed/>
                </p:oleObj>
              </mc:Choice>
              <mc:Fallback>
                <p:oleObj name="Visio" r:id="rId2" imgW="6582512" imgH="5298053" progId="Visio.Drawing.6">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12607"/>
                        <a:ext cx="3738563"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277D117B-402C-BF4C-01FD-B7ED39F7B45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9A058FD9-1D95-EBBC-4AD0-3EE3DB67500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6B626F-9013-3AFF-790C-29913FF1CA13}"/>
              </a:ext>
            </a:extLst>
          </p:cNvPr>
          <p:cNvSpPr>
            <a:spLocks noGrp="1"/>
          </p:cNvSpPr>
          <p:nvPr>
            <p:ph type="title"/>
          </p:nvPr>
        </p:nvSpPr>
        <p:spPr>
          <a:xfrm>
            <a:off x="863600" y="228600"/>
            <a:ext cx="8280400" cy="533400"/>
          </a:xfrm>
        </p:spPr>
        <p:txBody>
          <a:bodyPr/>
          <a:lstStyle/>
          <a:p>
            <a:r>
              <a:rPr lang="en-IN" dirty="0">
                <a:latin typeface="Times New Roman" panose="02020603050405020304" pitchFamily="18" charset="0"/>
                <a:cs typeface="Times New Roman" panose="02020603050405020304" pitchFamily="18" charset="0"/>
              </a:rPr>
              <a:t>Logistic Regression </a:t>
            </a:r>
            <a:endParaRPr lang="en-IN" dirty="0">
              <a:solidFill>
                <a:srgbClr val="0B0B83"/>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106B35-75EA-85B2-4881-89B4D0537A4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F2CE36EA-525C-AD6D-BFEC-87892B6DC97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10" name="Rectangle 9">
            <a:extLst>
              <a:ext uri="{FF2B5EF4-FFF2-40B4-BE49-F238E27FC236}">
                <a16:creationId xmlns:a16="http://schemas.microsoft.com/office/drawing/2014/main" id="{263E6A77-8255-08A7-0B7E-2439F0C751E5}"/>
              </a:ext>
            </a:extLst>
          </p:cNvPr>
          <p:cNvSpPr/>
          <p:nvPr/>
        </p:nvSpPr>
        <p:spPr bwMode="auto">
          <a:xfrm>
            <a:off x="2667000" y="64770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Content Placeholder 1"/>
          <p:cNvSpPr>
            <a:spLocks noGrp="1"/>
          </p:cNvSpPr>
          <p:nvPr>
            <p:ph sz="half" idx="1"/>
          </p:nvPr>
        </p:nvSpPr>
        <p:spPr>
          <a:xfrm>
            <a:off x="411162" y="1143000"/>
            <a:ext cx="8656638" cy="5181600"/>
          </a:xfrm>
        </p:spPr>
        <p:txBody>
          <a:bodyPr/>
          <a:lstStyle/>
          <a:p>
            <a:r>
              <a:rPr lang="en-US" sz="2000" dirty="0"/>
              <a:t>Classification models that directly assign class labels without computing class-conditional probabilities are called </a:t>
            </a:r>
            <a:r>
              <a:rPr lang="en-US" sz="2000" b="1" dirty="0"/>
              <a:t>discriminative models</a:t>
            </a:r>
            <a:r>
              <a:rPr lang="en-US" sz="2000" dirty="0"/>
              <a:t>.</a:t>
            </a:r>
          </a:p>
          <a:p>
            <a:r>
              <a:rPr lang="en-US" sz="2000" b="1" dirty="0"/>
              <a:t>Logistic regression  is </a:t>
            </a:r>
            <a:r>
              <a:rPr lang="en-US" sz="2000" dirty="0"/>
              <a:t>a probabilistic discriminative model ,which directly estimates the odds of a data instance </a:t>
            </a:r>
            <a:r>
              <a:rPr lang="en-US" sz="2000" b="1" dirty="0"/>
              <a:t>x </a:t>
            </a:r>
            <a:r>
              <a:rPr lang="en-US" sz="2000" dirty="0"/>
              <a:t>using its attribute values. The basic idea of logistic regression is to use a linear predictor, </a:t>
            </a:r>
            <a:r>
              <a:rPr lang="en-US" sz="2000" i="1" dirty="0"/>
              <a:t>z </a:t>
            </a:r>
            <a:r>
              <a:rPr lang="en-US" sz="2000" dirty="0"/>
              <a:t>= </a:t>
            </a:r>
            <a:r>
              <a:rPr lang="en-US" sz="2000" b="1" dirty="0" err="1"/>
              <a:t>w</a:t>
            </a:r>
            <a:r>
              <a:rPr lang="en-US" sz="2000" i="1" baseline="30000" dirty="0" err="1"/>
              <a:t>T</a:t>
            </a:r>
            <a:r>
              <a:rPr lang="en-US" sz="2000" b="1" dirty="0" err="1"/>
              <a:t>x</a:t>
            </a:r>
            <a:r>
              <a:rPr lang="en-US" sz="2000" b="1" dirty="0"/>
              <a:t> </a:t>
            </a:r>
            <a:r>
              <a:rPr lang="en-US" sz="2000" dirty="0"/>
              <a:t>+ </a:t>
            </a:r>
            <a:r>
              <a:rPr lang="en-US" sz="2000" i="1" dirty="0"/>
              <a:t>b</a:t>
            </a:r>
            <a:r>
              <a:rPr lang="en-US" sz="2000" dirty="0"/>
              <a:t>, for representing the odds of </a:t>
            </a:r>
            <a:r>
              <a:rPr lang="en-US" sz="2000" b="1" dirty="0"/>
              <a:t>x </a:t>
            </a:r>
            <a:r>
              <a:rPr lang="en-US" sz="2000" dirty="0"/>
              <a:t>as follows:</a:t>
            </a:r>
          </a:p>
          <a:p>
            <a:endParaRPr lang="en-US" sz="2000" dirty="0"/>
          </a:p>
        </p:txBody>
      </p:sp>
      <p:sp>
        <p:nvSpPr>
          <p:cNvPr id="6" name="Rectangle 5"/>
          <p:cNvSpPr/>
          <p:nvPr/>
        </p:nvSpPr>
        <p:spPr>
          <a:xfrm>
            <a:off x="457200" y="4724400"/>
            <a:ext cx="8153400" cy="1631216"/>
          </a:xfrm>
          <a:prstGeom prst="rect">
            <a:avLst/>
          </a:prstGeom>
        </p:spPr>
        <p:txBody>
          <a:bodyPr wrap="square">
            <a:spAutoFit/>
          </a:bodyPr>
          <a:lstStyle/>
          <a:p>
            <a:r>
              <a:rPr lang="en-US" sz="2000" b="0" dirty="0"/>
              <a:t>where </a:t>
            </a:r>
            <a:r>
              <a:rPr lang="en-US" sz="2000" dirty="0"/>
              <a:t>w </a:t>
            </a:r>
            <a:r>
              <a:rPr lang="en-US" sz="2000" b="0" dirty="0"/>
              <a:t>and </a:t>
            </a:r>
            <a:r>
              <a:rPr lang="en-US" sz="2000" b="0" i="1" dirty="0"/>
              <a:t>b </a:t>
            </a:r>
            <a:r>
              <a:rPr lang="en-US" sz="2000" b="0" dirty="0"/>
              <a:t>are the parameters of the model and </a:t>
            </a:r>
            <a:r>
              <a:rPr lang="en-US" sz="2000" dirty="0" err="1"/>
              <a:t>w</a:t>
            </a:r>
            <a:r>
              <a:rPr lang="en-US" sz="2000" i="1" baseline="30000" dirty="0" err="1"/>
              <a:t>T</a:t>
            </a:r>
            <a:r>
              <a:rPr lang="en-US" sz="2000" i="1" baseline="30000" dirty="0"/>
              <a:t> </a:t>
            </a:r>
            <a:r>
              <a:rPr lang="en-US" sz="2000" b="0" dirty="0"/>
              <a:t>denotes the transpose of a vector </a:t>
            </a:r>
            <a:r>
              <a:rPr lang="en-US" sz="2000" dirty="0"/>
              <a:t>w</a:t>
            </a:r>
            <a:r>
              <a:rPr lang="en-US" sz="2000" b="0" dirty="0"/>
              <a:t>. </a:t>
            </a:r>
          </a:p>
          <a:p>
            <a:r>
              <a:rPr lang="en-US" sz="2000" b="0" dirty="0"/>
              <a:t>Note that if </a:t>
            </a:r>
            <a:r>
              <a:rPr lang="en-US" sz="2000" dirty="0" err="1"/>
              <a:t>w</a:t>
            </a:r>
            <a:r>
              <a:rPr lang="en-US" sz="2000" i="1" baseline="30000" dirty="0" err="1"/>
              <a:t>T</a:t>
            </a:r>
            <a:r>
              <a:rPr lang="en-US" sz="2000" b="0" i="1" dirty="0"/>
              <a:t> </a:t>
            </a:r>
            <a:r>
              <a:rPr lang="en-US" sz="2000" dirty="0"/>
              <a:t>x </a:t>
            </a:r>
            <a:r>
              <a:rPr lang="en-US" sz="2000" b="0" dirty="0"/>
              <a:t>+ </a:t>
            </a:r>
            <a:r>
              <a:rPr lang="en-US" sz="2000" b="0" i="1" dirty="0"/>
              <a:t>b &gt; </a:t>
            </a:r>
            <a:r>
              <a:rPr lang="en-US" sz="2000" b="0" dirty="0"/>
              <a:t>0, then </a:t>
            </a:r>
            <a:r>
              <a:rPr lang="en-US" sz="2000" dirty="0"/>
              <a:t>x </a:t>
            </a:r>
            <a:r>
              <a:rPr lang="en-US" sz="2000" b="0" dirty="0"/>
              <a:t>belongs to class 1 since its</a:t>
            </a:r>
          </a:p>
          <a:p>
            <a:r>
              <a:rPr lang="en-US" sz="2000" b="0" dirty="0"/>
              <a:t>odds is greater than 1. </a:t>
            </a:r>
          </a:p>
          <a:p>
            <a:r>
              <a:rPr lang="en-US" sz="2000" b="0" dirty="0"/>
              <a:t>Otherwise, </a:t>
            </a:r>
            <a:r>
              <a:rPr lang="en-US" sz="2000" dirty="0"/>
              <a:t>x </a:t>
            </a:r>
            <a:r>
              <a:rPr lang="en-US" sz="2000" b="0" dirty="0"/>
              <a:t>belongs to class 0.</a:t>
            </a:r>
            <a:endParaRPr lang="en-IN" sz="2000"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729" y="3429000"/>
            <a:ext cx="5047271" cy="100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082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6B626F-9013-3AFF-790C-29913FF1CA13}"/>
              </a:ext>
            </a:extLst>
          </p:cNvPr>
          <p:cNvSpPr>
            <a:spLocks noGrp="1"/>
          </p:cNvSpPr>
          <p:nvPr>
            <p:ph type="title"/>
          </p:nvPr>
        </p:nvSpPr>
        <p:spPr>
          <a:xfrm>
            <a:off x="863600" y="228600"/>
            <a:ext cx="8280400" cy="533400"/>
          </a:xfrm>
        </p:spPr>
        <p:txBody>
          <a:bodyPr/>
          <a:lstStyle/>
          <a:p>
            <a:r>
              <a:rPr lang="en-IN" dirty="0">
                <a:latin typeface="Times New Roman" panose="02020603050405020304" pitchFamily="18" charset="0"/>
                <a:cs typeface="Times New Roman" panose="02020603050405020304" pitchFamily="18" charset="0"/>
              </a:rPr>
              <a:t>Logistic Regression </a:t>
            </a:r>
            <a:endParaRPr lang="en-IN" dirty="0">
              <a:solidFill>
                <a:srgbClr val="0B0B83"/>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106B35-75EA-85B2-4881-89B4D0537A4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F2CE36EA-525C-AD6D-BFEC-87892B6DC97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10" name="Rectangle 9">
            <a:extLst>
              <a:ext uri="{FF2B5EF4-FFF2-40B4-BE49-F238E27FC236}">
                <a16:creationId xmlns:a16="http://schemas.microsoft.com/office/drawing/2014/main" id="{263E6A77-8255-08A7-0B7E-2439F0C751E5}"/>
              </a:ext>
            </a:extLst>
          </p:cNvPr>
          <p:cNvSpPr/>
          <p:nvPr/>
        </p:nvSpPr>
        <p:spPr bwMode="auto">
          <a:xfrm>
            <a:off x="2667000" y="64770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792" y="1056361"/>
            <a:ext cx="5638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567" y="1905000"/>
            <a:ext cx="59436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71" y="3276600"/>
            <a:ext cx="859342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4648199"/>
            <a:ext cx="7391400" cy="707886"/>
          </a:xfrm>
          <a:prstGeom prst="rect">
            <a:avLst/>
          </a:prstGeom>
        </p:spPr>
        <p:txBody>
          <a:bodyPr wrap="square">
            <a:spAutoFit/>
          </a:bodyPr>
          <a:lstStyle/>
          <a:p>
            <a:r>
              <a:rPr lang="en-US" sz="2000" b="0" dirty="0"/>
              <a:t>where the function </a:t>
            </a:r>
            <a:r>
              <a:rPr lang="en-US" sz="2000" b="0" i="1" dirty="0"/>
              <a:t>σ</a:t>
            </a:r>
            <a:r>
              <a:rPr lang="en-US" sz="2000" b="0" dirty="0"/>
              <a:t>(</a:t>
            </a:r>
            <a:r>
              <a:rPr lang="en-US" sz="2000" b="0" i="1" dirty="0"/>
              <a:t>.</a:t>
            </a:r>
            <a:r>
              <a:rPr lang="en-US" sz="2000" b="0" dirty="0"/>
              <a:t>) is known as the logistic or sigmoid function</a:t>
            </a:r>
            <a:endParaRPr lang="en-IN" sz="2000" dirty="0"/>
          </a:p>
        </p:txBody>
      </p:sp>
    </p:spTree>
    <p:extLst>
      <p:ext uri="{BB962C8B-B14F-4D97-AF65-F5344CB8AC3E}">
        <p14:creationId xmlns:p14="http://schemas.microsoft.com/office/powerpoint/2010/main" val="3107499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6B626F-9013-3AFF-790C-29913FF1CA13}"/>
              </a:ext>
            </a:extLst>
          </p:cNvPr>
          <p:cNvSpPr>
            <a:spLocks noGrp="1"/>
          </p:cNvSpPr>
          <p:nvPr>
            <p:ph type="title"/>
          </p:nvPr>
        </p:nvSpPr>
        <p:spPr>
          <a:xfrm>
            <a:off x="863600" y="228600"/>
            <a:ext cx="8280400" cy="533400"/>
          </a:xfrm>
        </p:spPr>
        <p:txBody>
          <a:bodyPr/>
          <a:lstStyle/>
          <a:p>
            <a:r>
              <a:rPr lang="en-IN" dirty="0">
                <a:latin typeface="Times New Roman" panose="02020603050405020304" pitchFamily="18" charset="0"/>
                <a:cs typeface="Times New Roman" panose="02020603050405020304" pitchFamily="18" charset="0"/>
              </a:rPr>
              <a:t>Logistic Regression </a:t>
            </a:r>
            <a:endParaRPr lang="en-IN" dirty="0">
              <a:solidFill>
                <a:srgbClr val="0B0B83"/>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106B35-75EA-85B2-4881-89B4D0537A4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F2CE36EA-525C-AD6D-BFEC-87892B6DC976}"/>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10" name="Rectangle 9">
            <a:extLst>
              <a:ext uri="{FF2B5EF4-FFF2-40B4-BE49-F238E27FC236}">
                <a16:creationId xmlns:a16="http://schemas.microsoft.com/office/drawing/2014/main" id="{263E6A77-8255-08A7-0B7E-2439F0C751E5}"/>
              </a:ext>
            </a:extLst>
          </p:cNvPr>
          <p:cNvSpPr/>
          <p:nvPr/>
        </p:nvSpPr>
        <p:spPr bwMode="auto">
          <a:xfrm>
            <a:off x="2667000" y="64770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Rectangle 1"/>
          <p:cNvSpPr/>
          <p:nvPr/>
        </p:nvSpPr>
        <p:spPr>
          <a:xfrm>
            <a:off x="914400" y="1295400"/>
            <a:ext cx="7315200" cy="4093428"/>
          </a:xfrm>
          <a:prstGeom prst="rect">
            <a:avLst/>
          </a:prstGeom>
        </p:spPr>
        <p:txBody>
          <a:bodyPr wrap="square">
            <a:spAutoFit/>
          </a:bodyPr>
          <a:lstStyle/>
          <a:p>
            <a:r>
              <a:rPr lang="en-IN" sz="2000" b="0" dirty="0"/>
              <a:t>Figure below  </a:t>
            </a:r>
            <a:r>
              <a:rPr lang="en-US" sz="2000" b="0" dirty="0"/>
              <a:t>shows the behavior of the sigmoid function as we vary </a:t>
            </a:r>
            <a:r>
              <a:rPr lang="en-US" sz="2000" b="0" i="1" dirty="0"/>
              <a:t>z</a:t>
            </a:r>
            <a:r>
              <a:rPr lang="en-US" sz="2000" b="0" dirty="0"/>
              <a:t>. We can see that  </a:t>
            </a:r>
            <a:r>
              <a:rPr lang="en-US" sz="2000" b="0" i="1" dirty="0"/>
              <a:t>σ</a:t>
            </a:r>
            <a:r>
              <a:rPr lang="en-US" sz="2000" b="0" dirty="0"/>
              <a:t>(</a:t>
            </a:r>
            <a:r>
              <a:rPr lang="en-US" sz="2000" b="0" i="1" dirty="0"/>
              <a:t>z</a:t>
            </a:r>
            <a:r>
              <a:rPr lang="en-US" sz="2000" b="0" dirty="0"/>
              <a:t>) </a:t>
            </a:r>
            <a:r>
              <a:rPr lang="en-US" sz="2000" b="0" i="1" dirty="0"/>
              <a:t>≥ </a:t>
            </a:r>
            <a:r>
              <a:rPr lang="en-US" sz="2000" b="0" dirty="0"/>
              <a:t>0</a:t>
            </a:r>
            <a:r>
              <a:rPr lang="en-US" sz="2000" b="0" i="1" dirty="0"/>
              <a:t>.</a:t>
            </a:r>
            <a:r>
              <a:rPr lang="en-US" sz="2000" b="0" dirty="0"/>
              <a:t>5 only when </a:t>
            </a:r>
            <a:r>
              <a:rPr lang="en-US" sz="2000" b="0" i="1" dirty="0"/>
              <a:t>z ≥ </a:t>
            </a:r>
            <a:r>
              <a:rPr lang="en-US" sz="2000" b="0" dirty="0"/>
              <a:t>0. </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 </a:t>
            </a:r>
          </a:p>
          <a:p>
            <a:r>
              <a:rPr lang="en-US" sz="2000" b="0" dirty="0"/>
              <a:t>We can also derive </a:t>
            </a:r>
            <a:r>
              <a:rPr lang="en-US" sz="2000" b="0" i="1" dirty="0"/>
              <a:t>P</a:t>
            </a:r>
            <a:r>
              <a:rPr lang="en-US" sz="2000" b="0" dirty="0"/>
              <a:t>(</a:t>
            </a:r>
            <a:r>
              <a:rPr lang="en-US" sz="2000" b="0" i="1" dirty="0"/>
              <a:t>y </a:t>
            </a:r>
            <a:r>
              <a:rPr lang="en-US" sz="2000" b="0" dirty="0"/>
              <a:t>= 0</a:t>
            </a:r>
            <a:r>
              <a:rPr lang="en-US" sz="2000" b="0" i="1" dirty="0"/>
              <a:t>|</a:t>
            </a:r>
            <a:r>
              <a:rPr lang="en-US" sz="2000" dirty="0"/>
              <a:t>x</a:t>
            </a:r>
            <a:r>
              <a:rPr lang="en-US" sz="2000" b="0" dirty="0"/>
              <a:t>) using </a:t>
            </a:r>
            <a:r>
              <a:rPr lang="en-US" sz="2000" b="0" i="1" dirty="0"/>
              <a:t>σ</a:t>
            </a:r>
            <a:r>
              <a:rPr lang="en-US" sz="2000" b="0" dirty="0"/>
              <a:t>(</a:t>
            </a:r>
            <a:r>
              <a:rPr lang="en-US" sz="2000" b="0" i="1" dirty="0"/>
              <a:t>z</a:t>
            </a:r>
            <a:r>
              <a:rPr lang="en-US" sz="2000" b="0" dirty="0"/>
              <a:t>) as </a:t>
            </a:r>
            <a:r>
              <a:rPr lang="en-IN" sz="2000" b="0" dirty="0"/>
              <a:t>follows</a:t>
            </a:r>
          </a:p>
          <a:p>
            <a:endParaRPr lang="en-IN" sz="2000"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364" y="5081052"/>
            <a:ext cx="6417857" cy="64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989" y="2133600"/>
            <a:ext cx="480493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5679054"/>
            <a:ext cx="8458199" cy="1015663"/>
          </a:xfrm>
          <a:prstGeom prst="rect">
            <a:avLst/>
          </a:prstGeom>
        </p:spPr>
        <p:txBody>
          <a:bodyPr wrap="square">
            <a:spAutoFit/>
          </a:bodyPr>
          <a:lstStyle/>
          <a:p>
            <a:r>
              <a:rPr lang="en-US" sz="2000" b="0" dirty="0"/>
              <a:t>Hence, if we have learned a suitable value of parameters </a:t>
            </a:r>
            <a:r>
              <a:rPr lang="en-US" sz="2000" dirty="0"/>
              <a:t>w </a:t>
            </a:r>
            <a:r>
              <a:rPr lang="en-US" sz="2000" b="0" dirty="0"/>
              <a:t>and </a:t>
            </a:r>
            <a:r>
              <a:rPr lang="en-US" sz="2000" b="0" i="1" dirty="0"/>
              <a:t>b</a:t>
            </a:r>
            <a:r>
              <a:rPr lang="en-US" sz="2000" b="0" dirty="0"/>
              <a:t>, we can use Equations 6.38 and 6.39 to estimate the posterior probabilities of any data instance </a:t>
            </a:r>
            <a:r>
              <a:rPr lang="en-US" sz="2000" dirty="0"/>
              <a:t>x </a:t>
            </a:r>
            <a:r>
              <a:rPr lang="en-US" sz="2000" b="0" dirty="0"/>
              <a:t>and determine its class label.</a:t>
            </a:r>
            <a:endParaRPr lang="en-IN" sz="2000" dirty="0"/>
          </a:p>
        </p:txBody>
      </p:sp>
    </p:spTree>
    <p:extLst>
      <p:ext uri="{BB962C8B-B14F-4D97-AF65-F5344CB8AC3E}">
        <p14:creationId xmlns:p14="http://schemas.microsoft.com/office/powerpoint/2010/main" val="2544943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7EE73-B0E0-16B5-7577-570553352017}"/>
              </a:ext>
            </a:extLst>
          </p:cNvPr>
          <p:cNvSpPr>
            <a:spLocks noGrp="1"/>
          </p:cNvSpPr>
          <p:nvPr>
            <p:ph type="title"/>
          </p:nvPr>
        </p:nvSpPr>
        <p:spPr>
          <a:xfrm>
            <a:off x="990600" y="195941"/>
            <a:ext cx="7543800" cy="533400"/>
          </a:xfrm>
        </p:spPr>
        <p:txBody>
          <a:bodyPr/>
          <a:lstStyle/>
          <a:p>
            <a:r>
              <a:rPr lang="en-IN" sz="2400"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Logistic Regression as a Generalized Linear Model</a:t>
            </a:r>
            <a:endParaRPr lang="en-IN" sz="4000" dirty="0">
              <a:solidFill>
                <a:srgbClr val="0B0B83"/>
              </a:solidFill>
            </a:endParaRPr>
          </a:p>
        </p:txBody>
      </p:sp>
      <p:sp>
        <p:nvSpPr>
          <p:cNvPr id="5" name="Text Placeholder 4">
            <a:extLst>
              <a:ext uri="{FF2B5EF4-FFF2-40B4-BE49-F238E27FC236}">
                <a16:creationId xmlns:a16="http://schemas.microsoft.com/office/drawing/2014/main" id="{AEF98152-8520-215A-E87E-73E8D28E6375}"/>
              </a:ext>
            </a:extLst>
          </p:cNvPr>
          <p:cNvSpPr>
            <a:spLocks noGrp="1"/>
          </p:cNvSpPr>
          <p:nvPr>
            <p:ph type="body" sz="half" idx="1"/>
          </p:nvPr>
        </p:nvSpPr>
        <p:spPr>
          <a:xfrm>
            <a:off x="411162" y="1143000"/>
            <a:ext cx="8504238" cy="5181600"/>
          </a:xfrm>
        </p:spPr>
        <p:txBody>
          <a:bodyPr/>
          <a:lstStyle/>
          <a:p>
            <a:r>
              <a:rPr lang="en-US" dirty="0">
                <a:solidFill>
                  <a:srgbClr val="0B0B83"/>
                </a:solidFill>
                <a:latin typeface="Times New Roman" panose="02020603050405020304" pitchFamily="18" charset="0"/>
                <a:cs typeface="Times New Roman" panose="02020603050405020304" pitchFamily="18" charset="0"/>
              </a:rPr>
              <a:t>Since the posterior probabilities are real-valued, their estimation using the  previous equations can be viewed as solving a regression problem.</a:t>
            </a:r>
          </a:p>
          <a:p>
            <a:pPr marL="0" indent="0">
              <a:buNone/>
            </a:pPr>
            <a:endParaRPr lang="en-IN" dirty="0">
              <a:solidFill>
                <a:srgbClr val="0B0B83"/>
              </a:solidFill>
            </a:endParaRPr>
          </a:p>
          <a:p>
            <a:endParaRPr lang="en-IN" dirty="0">
              <a:solidFill>
                <a:srgbClr val="0B0B83"/>
              </a:solidFill>
            </a:endParaRPr>
          </a:p>
        </p:txBody>
      </p:sp>
      <p:sp>
        <p:nvSpPr>
          <p:cNvPr id="12" name="Rectangle 11">
            <a:extLst>
              <a:ext uri="{FF2B5EF4-FFF2-40B4-BE49-F238E27FC236}">
                <a16:creationId xmlns:a16="http://schemas.microsoft.com/office/drawing/2014/main" id="{47BE4DEE-B020-50BC-7E47-E6A720BCB2B3}"/>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2624AD66-712A-FE7A-6E39-4BF92F95E98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extLst>
      <p:ext uri="{BB962C8B-B14F-4D97-AF65-F5344CB8AC3E}">
        <p14:creationId xmlns:p14="http://schemas.microsoft.com/office/powerpoint/2010/main" val="633691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7EE73-B0E0-16B5-7577-570553352017}"/>
              </a:ext>
            </a:extLst>
          </p:cNvPr>
          <p:cNvSpPr>
            <a:spLocks noGrp="1"/>
          </p:cNvSpPr>
          <p:nvPr>
            <p:ph type="title"/>
          </p:nvPr>
        </p:nvSpPr>
        <p:spPr>
          <a:xfrm>
            <a:off x="990600" y="195941"/>
            <a:ext cx="7543800" cy="533400"/>
          </a:xfrm>
        </p:spPr>
        <p:txBody>
          <a:bodyPr/>
          <a:lstStyle/>
          <a:p>
            <a:r>
              <a:rPr lang="en-IN" sz="2400"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Logistic Regression as a Generalized Linear Model</a:t>
            </a:r>
            <a:endParaRPr lang="en-IN" sz="4000" dirty="0">
              <a:solidFill>
                <a:srgbClr val="0B0B83"/>
              </a:solidFill>
            </a:endParaRPr>
          </a:p>
        </p:txBody>
      </p:sp>
      <p:sp>
        <p:nvSpPr>
          <p:cNvPr id="5" name="Text Placeholder 4">
            <a:extLst>
              <a:ext uri="{FF2B5EF4-FFF2-40B4-BE49-F238E27FC236}">
                <a16:creationId xmlns:a16="http://schemas.microsoft.com/office/drawing/2014/main" id="{AEF98152-8520-215A-E87E-73E8D28E6375}"/>
              </a:ext>
            </a:extLst>
          </p:cNvPr>
          <p:cNvSpPr>
            <a:spLocks noGrp="1"/>
          </p:cNvSpPr>
          <p:nvPr>
            <p:ph type="body" sz="half" idx="1"/>
          </p:nvPr>
        </p:nvSpPr>
        <p:spPr>
          <a:xfrm>
            <a:off x="308975" y="981793"/>
            <a:ext cx="8504238" cy="5181600"/>
          </a:xfrm>
        </p:spPr>
        <p:txBody>
          <a:bodyPr/>
          <a:lstStyle/>
          <a:p>
            <a:r>
              <a:rPr lang="en-US" sz="2400" dirty="0">
                <a:solidFill>
                  <a:srgbClr val="0B0B83"/>
                </a:solidFill>
                <a:latin typeface="Times New Roman" panose="02020603050405020304" pitchFamily="18" charset="0"/>
                <a:cs typeface="Times New Roman" panose="02020603050405020304" pitchFamily="18" charset="0"/>
              </a:rPr>
              <a:t>Logistic regression belongs to a broader family of statistical regression models, known as generalized linear models (GLM). In these models, the target variable y is considered to be generated from a probability distribution P(</a:t>
            </a:r>
            <a:r>
              <a:rPr lang="en-US" sz="2400" dirty="0" err="1">
                <a:solidFill>
                  <a:srgbClr val="0B0B83"/>
                </a:solidFill>
                <a:latin typeface="Times New Roman" panose="02020603050405020304" pitchFamily="18" charset="0"/>
                <a:cs typeface="Times New Roman" panose="02020603050405020304" pitchFamily="18" charset="0"/>
              </a:rPr>
              <a:t>y|x</a:t>
            </a:r>
            <a:r>
              <a:rPr lang="en-US" sz="2400" dirty="0">
                <a:solidFill>
                  <a:srgbClr val="0B0B83"/>
                </a:solidFill>
                <a:latin typeface="Times New Roman" panose="02020603050405020304" pitchFamily="18" charset="0"/>
                <a:cs typeface="Times New Roman" panose="02020603050405020304" pitchFamily="18" charset="0"/>
              </a:rPr>
              <a:t>),</a:t>
            </a:r>
            <a:r>
              <a:rPr lang="en-US" sz="2400" dirty="0"/>
              <a:t> </a:t>
            </a:r>
            <a:r>
              <a:rPr lang="en-US" sz="2400" dirty="0">
                <a:solidFill>
                  <a:srgbClr val="0B0B83"/>
                </a:solidFill>
                <a:latin typeface="Times New Roman" panose="02020603050405020304" pitchFamily="18" charset="0"/>
                <a:cs typeface="Times New Roman" panose="02020603050405020304" pitchFamily="18" charset="0"/>
              </a:rPr>
              <a:t>whose mean μ can be estimated using a link function g(.) as follows:</a:t>
            </a:r>
          </a:p>
          <a:p>
            <a:endParaRPr lang="en-US" dirty="0"/>
          </a:p>
          <a:p>
            <a:r>
              <a:rPr lang="en-US" sz="2200" dirty="0">
                <a:solidFill>
                  <a:srgbClr val="0B0B83"/>
                </a:solidFill>
                <a:latin typeface="Times New Roman" panose="02020603050405020304" pitchFamily="18" charset="0"/>
                <a:cs typeface="Times New Roman" panose="02020603050405020304" pitchFamily="18" charset="0"/>
              </a:rPr>
              <a:t>For binary classification using logistic regression, y follows a Bernoulli distribution (y can either be 0 or 1) and μ is equal to P(y = 1|x). The link function g(.) of logistic regression, called the </a:t>
            </a:r>
            <a:r>
              <a:rPr lang="en-US" sz="2200" dirty="0" err="1">
                <a:solidFill>
                  <a:srgbClr val="0B0B83"/>
                </a:solidFill>
                <a:latin typeface="Times New Roman" panose="02020603050405020304" pitchFamily="18" charset="0"/>
                <a:cs typeface="Times New Roman" panose="02020603050405020304" pitchFamily="18" charset="0"/>
              </a:rPr>
              <a:t>logit</a:t>
            </a:r>
            <a:r>
              <a:rPr lang="en-US" sz="2200" dirty="0">
                <a:solidFill>
                  <a:srgbClr val="0B0B83"/>
                </a:solidFill>
                <a:latin typeface="Times New Roman" panose="02020603050405020304" pitchFamily="18" charset="0"/>
                <a:cs typeface="Times New Roman" panose="02020603050405020304" pitchFamily="18" charset="0"/>
              </a:rPr>
              <a:t> function, can thus be </a:t>
            </a:r>
            <a:r>
              <a:rPr lang="en-IN" sz="2200" dirty="0">
                <a:solidFill>
                  <a:srgbClr val="0B0B83"/>
                </a:solidFill>
                <a:latin typeface="Times New Roman" panose="02020603050405020304" pitchFamily="18" charset="0"/>
                <a:cs typeface="Times New Roman" panose="02020603050405020304" pitchFamily="18" charset="0"/>
              </a:rPr>
              <a:t>represented as</a:t>
            </a:r>
            <a:endParaRPr lang="en-US" sz="2200" dirty="0">
              <a:solidFill>
                <a:srgbClr val="0B0B83"/>
              </a:solidFill>
              <a:latin typeface="Times New Roman" panose="02020603050405020304" pitchFamily="18" charset="0"/>
              <a:cs typeface="Times New Roman" panose="02020603050405020304" pitchFamily="18" charset="0"/>
            </a:endParaRPr>
          </a:p>
          <a:p>
            <a:pPr marL="0" indent="0">
              <a:buNone/>
            </a:pPr>
            <a:r>
              <a:rPr lang="en-US" sz="1800" dirty="0">
                <a:latin typeface="Times New Roman" pitchFamily="18" charset="0"/>
                <a:cs typeface="Times New Roman" pitchFamily="18" charset="0"/>
              </a:rPr>
              <a:t>:</a:t>
            </a:r>
            <a:endParaRPr lang="en-US" sz="1800" dirty="0">
              <a:solidFill>
                <a:srgbClr val="0B0B83"/>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rgbClr val="0B0B83"/>
                </a:solidFill>
                <a:latin typeface="Times New Roman" panose="02020603050405020304" pitchFamily="18" charset="0"/>
                <a:cs typeface="Times New Roman" panose="02020603050405020304" pitchFamily="18" charset="0"/>
              </a:rPr>
              <a:t>Even though logistic regression has relationships with regression models, it is a classification model since the computed posterior probabilities are eventually used to determine the class label of a data instance.</a:t>
            </a:r>
            <a:endParaRPr lang="en-IN" sz="2000" dirty="0">
              <a:solidFill>
                <a:srgbClr val="0B0B83"/>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BAE2E8D-BA56-3E69-4779-2B17234C13F7}"/>
              </a:ext>
            </a:extLst>
          </p:cNvPr>
          <p:cNvPicPr>
            <a:picLocks noChangeAspect="1"/>
          </p:cNvPicPr>
          <p:nvPr/>
        </p:nvPicPr>
        <p:blipFill>
          <a:blip r:embed="rId2"/>
          <a:stretch>
            <a:fillRect/>
          </a:stretch>
        </p:blipFill>
        <p:spPr>
          <a:xfrm>
            <a:off x="2459277" y="2819401"/>
            <a:ext cx="3037114" cy="609600"/>
          </a:xfrm>
          <a:prstGeom prst="rect">
            <a:avLst/>
          </a:prstGeom>
        </p:spPr>
      </p:pic>
      <p:pic>
        <p:nvPicPr>
          <p:cNvPr id="11" name="Picture 10">
            <a:extLst>
              <a:ext uri="{FF2B5EF4-FFF2-40B4-BE49-F238E27FC236}">
                <a16:creationId xmlns:a16="http://schemas.microsoft.com/office/drawing/2014/main" id="{4A602C05-CD93-74F8-1871-A268D9EBB7F1}"/>
              </a:ext>
            </a:extLst>
          </p:cNvPr>
          <p:cNvPicPr>
            <a:picLocks noChangeAspect="1"/>
          </p:cNvPicPr>
          <p:nvPr/>
        </p:nvPicPr>
        <p:blipFill>
          <a:blip r:embed="rId3"/>
          <a:stretch>
            <a:fillRect/>
          </a:stretch>
        </p:blipFill>
        <p:spPr>
          <a:xfrm>
            <a:off x="4086691" y="4419600"/>
            <a:ext cx="2819400" cy="936169"/>
          </a:xfrm>
          <a:prstGeom prst="rect">
            <a:avLst/>
          </a:prstGeom>
        </p:spPr>
      </p:pic>
    </p:spTree>
    <p:extLst>
      <p:ext uri="{BB962C8B-B14F-4D97-AF65-F5344CB8AC3E}">
        <p14:creationId xmlns:p14="http://schemas.microsoft.com/office/powerpoint/2010/main" val="2896775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DB7E8-80A0-BE2C-BEC1-2B5762988BE4}"/>
              </a:ext>
            </a:extLst>
          </p:cNvPr>
          <p:cNvSpPr>
            <a:spLocks noGrp="1"/>
          </p:cNvSpPr>
          <p:nvPr>
            <p:ph type="title"/>
          </p:nvPr>
        </p:nvSpPr>
        <p:spPr/>
        <p:txBody>
          <a:bodyPr/>
          <a:lstStyle/>
          <a:p>
            <a:r>
              <a:rPr lang="en-IN" sz="2400"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Learning Model Parameters</a:t>
            </a:r>
            <a:endParaRPr lang="en-IN" sz="4000" dirty="0">
              <a:solidFill>
                <a:srgbClr val="0B0B83"/>
              </a:solidFill>
            </a:endParaRPr>
          </a:p>
        </p:txBody>
      </p:sp>
      <p:sp>
        <p:nvSpPr>
          <p:cNvPr id="6" name="Text Placeholder 5">
            <a:extLst>
              <a:ext uri="{FF2B5EF4-FFF2-40B4-BE49-F238E27FC236}">
                <a16:creationId xmlns:a16="http://schemas.microsoft.com/office/drawing/2014/main" id="{8E8DC8A3-3B0F-D8CE-DFB2-739ECD70F0FF}"/>
              </a:ext>
            </a:extLst>
          </p:cNvPr>
          <p:cNvSpPr>
            <a:spLocks noGrp="1"/>
          </p:cNvSpPr>
          <p:nvPr>
            <p:ph type="body" sz="half" idx="1"/>
          </p:nvPr>
        </p:nvSpPr>
        <p:spPr>
          <a:xfrm>
            <a:off x="411162" y="1143000"/>
            <a:ext cx="8428037" cy="5181600"/>
          </a:xfrm>
        </p:spPr>
        <p:txBody>
          <a:bodyPr/>
          <a:lstStyle/>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The parameters of logistic regression, (w, b), are estimated during training using a statistical approach known as the maximum likelihood estimation (MLE) method</a:t>
            </a:r>
            <a:r>
              <a:rPr lang="en-US" dirty="0"/>
              <a:t>.</a:t>
            </a:r>
          </a:p>
          <a:p>
            <a:pPr>
              <a:buFont typeface="Wingdings" panose="05000000000000000000" pitchFamily="2" charset="2"/>
              <a:buChar char="Ø"/>
            </a:pPr>
            <a:endParaRPr lang="en-IN" dirty="0"/>
          </a:p>
        </p:txBody>
      </p:sp>
      <p:pic>
        <p:nvPicPr>
          <p:cNvPr id="9" name="Picture 8">
            <a:extLst>
              <a:ext uri="{FF2B5EF4-FFF2-40B4-BE49-F238E27FC236}">
                <a16:creationId xmlns:a16="http://schemas.microsoft.com/office/drawing/2014/main" id="{6F4310C3-937F-A9DE-6FAA-48A6ADD6D566}"/>
              </a:ext>
            </a:extLst>
          </p:cNvPr>
          <p:cNvPicPr>
            <a:picLocks noChangeAspect="1"/>
          </p:cNvPicPr>
          <p:nvPr/>
        </p:nvPicPr>
        <p:blipFill>
          <a:blip r:embed="rId2"/>
          <a:stretch>
            <a:fillRect/>
          </a:stretch>
        </p:blipFill>
        <p:spPr>
          <a:xfrm>
            <a:off x="609599" y="3276600"/>
            <a:ext cx="7924801" cy="1003324"/>
          </a:xfrm>
          <a:prstGeom prst="rect">
            <a:avLst/>
          </a:prstGeom>
        </p:spPr>
      </p:pic>
      <p:sp>
        <p:nvSpPr>
          <p:cNvPr id="10" name="Rectangle 9">
            <a:extLst>
              <a:ext uri="{FF2B5EF4-FFF2-40B4-BE49-F238E27FC236}">
                <a16:creationId xmlns:a16="http://schemas.microsoft.com/office/drawing/2014/main" id="{9C955A6A-3C79-D04A-E2A0-B3DCA530A5B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88E7C75E-CA04-23C4-2EB9-26CAD70E304E}"/>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Tree>
    <p:extLst>
      <p:ext uri="{BB962C8B-B14F-4D97-AF65-F5344CB8AC3E}">
        <p14:creationId xmlns:p14="http://schemas.microsoft.com/office/powerpoint/2010/main" val="3937484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AE4F-7BAC-5564-CCE6-A362BE49626E}"/>
              </a:ext>
            </a:extLst>
          </p:cNvPr>
          <p:cNvSpPr>
            <a:spLocks noGrp="1"/>
          </p:cNvSpPr>
          <p:nvPr>
            <p:ph type="title"/>
          </p:nvPr>
        </p:nvSpPr>
        <p:spPr/>
        <p:txBody>
          <a:bodyPr/>
          <a:lstStyle/>
          <a:p>
            <a:r>
              <a:rPr lang="en-IN" sz="2400" dirty="0">
                <a:solidFill>
                  <a:srgbClr val="0B0B83"/>
                </a:solidFill>
                <a:effectLst/>
                <a:latin typeface="Times New Roman" panose="02020603050405020304" pitchFamily="18" charset="0"/>
                <a:ea typeface="Calibri" panose="020F0502020204030204" pitchFamily="34" charset="0"/>
                <a:cs typeface="Tunga" panose="020B0502040204020203" pitchFamily="34" charset="0"/>
              </a:rPr>
              <a:t>Characteristics of Logistic Regression</a:t>
            </a:r>
            <a:r>
              <a:rPr lang="en-IN" sz="2400" dirty="0">
                <a:solidFill>
                  <a:srgbClr val="0B0B83"/>
                </a:solidFill>
                <a:effectLst/>
                <a:latin typeface="Times New Roman" panose="02020603050405020304" pitchFamily="18" charset="0"/>
                <a:ea typeface="CMR10"/>
                <a:cs typeface="Tunga" panose="020B0502040204020203" pitchFamily="34" charset="0"/>
              </a:rPr>
              <a:t> </a:t>
            </a:r>
            <a:endParaRPr lang="en-IN" sz="4000" dirty="0">
              <a:solidFill>
                <a:srgbClr val="0B0B83"/>
              </a:solidFill>
            </a:endParaRPr>
          </a:p>
        </p:txBody>
      </p:sp>
      <p:sp>
        <p:nvSpPr>
          <p:cNvPr id="3" name="Text Placeholder 2">
            <a:extLst>
              <a:ext uri="{FF2B5EF4-FFF2-40B4-BE49-F238E27FC236}">
                <a16:creationId xmlns:a16="http://schemas.microsoft.com/office/drawing/2014/main" id="{E7DD105E-4536-B74B-21E7-BE2C94F566E7}"/>
              </a:ext>
            </a:extLst>
          </p:cNvPr>
          <p:cNvSpPr>
            <a:spLocks noGrp="1"/>
          </p:cNvSpPr>
          <p:nvPr>
            <p:ph type="body" sz="half" idx="1"/>
          </p:nvPr>
        </p:nvSpPr>
        <p:spPr>
          <a:xfrm>
            <a:off x="411162" y="1143000"/>
            <a:ext cx="8280399" cy="5181600"/>
          </a:xfrm>
        </p:spPr>
        <p:txBody>
          <a:bodyPr/>
          <a:lstStyle/>
          <a:p>
            <a:pPr algn="just">
              <a:buFont typeface="Wingdings" panose="05000000000000000000" pitchFamily="2" charset="2"/>
              <a:buChar char="Ø"/>
            </a:pPr>
            <a:r>
              <a:rPr lang="en-IN" dirty="0">
                <a:solidFill>
                  <a:srgbClr val="0B0B83"/>
                </a:solidFill>
                <a:latin typeface="Times New Roman" panose="02020603050405020304" pitchFamily="18" charset="0"/>
                <a:cs typeface="Times New Roman" panose="02020603050405020304" pitchFamily="18" charset="0"/>
              </a:rPr>
              <a:t>Discriminative model for classification.</a:t>
            </a: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The learned parameters of logistic regression can be analyzed to understand the relationships between attributes and class labels.</a:t>
            </a: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Can work more robustly even in high-dimensional settings</a:t>
            </a:r>
          </a:p>
          <a:p>
            <a:pPr algn="just">
              <a:buFont typeface="Wingdings" panose="05000000000000000000" pitchFamily="2" charset="2"/>
              <a:buChar char="Ø"/>
            </a:pPr>
            <a:r>
              <a:rPr lang="en-IN" dirty="0">
                <a:solidFill>
                  <a:srgbClr val="0B0B83"/>
                </a:solidFill>
                <a:latin typeface="Times New Roman" panose="02020603050405020304" pitchFamily="18" charset="0"/>
                <a:cs typeface="Times New Roman" panose="02020603050405020304" pitchFamily="18" charset="0"/>
              </a:rPr>
              <a:t>Can handle irrelevant attributes</a:t>
            </a:r>
            <a:endParaRPr lang="en-US" dirty="0">
              <a:solidFill>
                <a:srgbClr val="0B0B83"/>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Cannot handle data instances with missing values</a:t>
            </a:r>
            <a:endParaRPr lang="en-IN" dirty="0">
              <a:solidFill>
                <a:srgbClr val="0B0B83"/>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FF9AB3-E047-DC7B-4FA6-7D02AFA3E932}"/>
              </a:ext>
            </a:extLst>
          </p:cNvPr>
          <p:cNvSpPr txBox="1"/>
          <p:nvPr/>
        </p:nvSpPr>
        <p:spPr>
          <a:xfrm>
            <a:off x="2590800" y="6324600"/>
            <a:ext cx="3657600" cy="457200"/>
          </a:xfrm>
          <a:prstGeom prst="rect">
            <a:avLst/>
          </a:prstGeom>
          <a:solidFill>
            <a:schemeClr val="accent3"/>
          </a:solidFill>
        </p:spPr>
        <p:txBody>
          <a:bodyPr wrap="square" rtlCol="0">
            <a:spAutoFit/>
          </a:bodyPr>
          <a:lstStyle/>
          <a:p>
            <a:endParaRPr lang="en-IN" dirty="0"/>
          </a:p>
        </p:txBody>
      </p:sp>
      <p:sp>
        <p:nvSpPr>
          <p:cNvPr id="6" name="Rectangle 5">
            <a:extLst>
              <a:ext uri="{FF2B5EF4-FFF2-40B4-BE49-F238E27FC236}">
                <a16:creationId xmlns:a16="http://schemas.microsoft.com/office/drawing/2014/main" id="{172E97FA-D59C-039B-5292-D92B563B5A07}"/>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29114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027">
            <a:extLst>
              <a:ext uri="{FF2B5EF4-FFF2-40B4-BE49-F238E27FC236}">
                <a16:creationId xmlns:a16="http://schemas.microsoft.com/office/drawing/2014/main" id="{F66442BA-5953-4926-A18C-9B39491302BF}"/>
              </a:ext>
            </a:extLst>
          </p:cNvPr>
          <p:cNvSpPr>
            <a:spLocks noChangeArrowheads="1"/>
          </p:cNvSpPr>
          <p:nvPr/>
        </p:nvSpPr>
        <p:spPr bwMode="auto">
          <a:xfrm>
            <a:off x="304800" y="2044543"/>
            <a:ext cx="8229600" cy="166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4000" dirty="0">
                <a:solidFill>
                  <a:srgbClr val="0B0B83"/>
                </a:solidFill>
                <a:latin typeface="Times New Roman" panose="02020603050405020304" pitchFamily="18" charset="0"/>
                <a:cs typeface="Times New Roman" panose="02020603050405020304" pitchFamily="18" charset="0"/>
              </a:rPr>
              <a:t>Ensemble Techniques</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dirty="0"/>
          </a:p>
          <a:p>
            <a:pPr>
              <a:spcBef>
                <a:spcPct val="0"/>
              </a:spcBef>
              <a:spcAft>
                <a:spcPct val="0"/>
              </a:spcAft>
              <a:buClrTx/>
              <a:buSzTx/>
              <a:buFontTx/>
              <a:buNone/>
            </a:pPr>
            <a:endParaRPr lang="en-US" altLang="en-US" sz="2000" b="0" dirty="0"/>
          </a:p>
        </p:txBody>
      </p:sp>
      <p:sp>
        <p:nvSpPr>
          <p:cNvPr id="3" name="Date Placeholder 2">
            <a:extLst>
              <a:ext uri="{FF2B5EF4-FFF2-40B4-BE49-F238E27FC236}">
                <a16:creationId xmlns:a16="http://schemas.microsoft.com/office/drawing/2014/main" id="{451CA3A2-ECE8-43F1-96E8-DFBB0DBE0613}"/>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61C48F2F-5188-4155-BFD3-EABE87B44003}" type="datetime1">
              <a:rPr lang="en-US" smtClean="0"/>
              <a:t>1/7/2025</a:t>
            </a:fld>
            <a:endParaRPr lang="en-US" dirty="0"/>
          </a:p>
        </p:txBody>
      </p:sp>
      <p:grpSp>
        <p:nvGrpSpPr>
          <p:cNvPr id="5" name="Group 6">
            <a:extLst>
              <a:ext uri="{FF2B5EF4-FFF2-40B4-BE49-F238E27FC236}">
                <a16:creationId xmlns:a16="http://schemas.microsoft.com/office/drawing/2014/main" id="{89F3C086-5BC1-2721-9D79-8839FFED62D9}"/>
              </a:ext>
            </a:extLst>
          </p:cNvPr>
          <p:cNvGrpSpPr>
            <a:grpSpLocks/>
          </p:cNvGrpSpPr>
          <p:nvPr/>
        </p:nvGrpSpPr>
        <p:grpSpPr bwMode="auto">
          <a:xfrm>
            <a:off x="304800" y="4105968"/>
            <a:ext cx="8534400" cy="152400"/>
            <a:chOff x="264" y="788"/>
            <a:chExt cx="5232" cy="124"/>
          </a:xfrm>
        </p:grpSpPr>
        <p:sp>
          <p:nvSpPr>
            <p:cNvPr id="6" name="Rectangle 7">
              <a:extLst>
                <a:ext uri="{FF2B5EF4-FFF2-40B4-BE49-F238E27FC236}">
                  <a16:creationId xmlns:a16="http://schemas.microsoft.com/office/drawing/2014/main" id="{0200640E-BC0C-176D-96B6-183CAD24E467}"/>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7" name="Rectangle 8">
              <a:extLst>
                <a:ext uri="{FF2B5EF4-FFF2-40B4-BE49-F238E27FC236}">
                  <a16:creationId xmlns:a16="http://schemas.microsoft.com/office/drawing/2014/main" id="{8DB50945-0714-2C15-8909-699A571A0CD4}"/>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grpSp>
      <p:sp>
        <p:nvSpPr>
          <p:cNvPr id="8" name="Rectangle 7">
            <a:extLst>
              <a:ext uri="{FF2B5EF4-FFF2-40B4-BE49-F238E27FC236}">
                <a16:creationId xmlns:a16="http://schemas.microsoft.com/office/drawing/2014/main" id="{8C2D7168-0E42-2834-A237-5F7771BC1B4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Rectangle 1">
            <a:extLst>
              <a:ext uri="{FF2B5EF4-FFF2-40B4-BE49-F238E27FC236}">
                <a16:creationId xmlns:a16="http://schemas.microsoft.com/office/drawing/2014/main" id="{EF9F8BE1-EC20-0C22-452B-93CAF763DBF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5B1F0D2-9F5A-4BBF-A0A7-5A3A991C7D0A}"/>
              </a:ext>
            </a:extLst>
          </p:cNvPr>
          <p:cNvSpPr>
            <a:spLocks noGrp="1" noChangeArrowheads="1"/>
          </p:cNvSpPr>
          <p:nvPr>
            <p:ph type="title"/>
          </p:nvPr>
        </p:nvSpPr>
        <p:spPr>
          <a:xfrm>
            <a:off x="838200" y="152400"/>
            <a:ext cx="7823200" cy="533400"/>
          </a:xfrm>
        </p:spPr>
        <p:txBody>
          <a:bodyPr/>
          <a:lstStyle/>
          <a:p>
            <a:r>
              <a:rPr lang="en-US" altLang="en-US" dirty="0"/>
              <a:t>Ensemble Methods</a:t>
            </a:r>
          </a:p>
        </p:txBody>
      </p:sp>
      <p:sp>
        <p:nvSpPr>
          <p:cNvPr id="6147" name="Rectangle 3">
            <a:extLst>
              <a:ext uri="{FF2B5EF4-FFF2-40B4-BE49-F238E27FC236}">
                <a16:creationId xmlns:a16="http://schemas.microsoft.com/office/drawing/2014/main" id="{71C89AE9-2F86-4419-BB4E-E4AE6E2327DD}"/>
              </a:ext>
            </a:extLst>
          </p:cNvPr>
          <p:cNvSpPr>
            <a:spLocks noGrp="1" noChangeArrowheads="1"/>
          </p:cNvSpPr>
          <p:nvPr>
            <p:ph type="body" idx="1"/>
          </p:nvPr>
        </p:nvSpPr>
        <p:spPr/>
        <p:txBody>
          <a:bodyPr/>
          <a:lstStyle/>
          <a:p>
            <a:r>
              <a:rPr lang="en-IN" dirty="0"/>
              <a:t>E</a:t>
            </a:r>
            <a:r>
              <a:rPr lang="en-IN" b="1" dirty="0"/>
              <a:t>nsemble </a:t>
            </a:r>
            <a:r>
              <a:rPr lang="en-IN" dirty="0"/>
              <a:t>or </a:t>
            </a:r>
            <a:r>
              <a:rPr lang="en-IN" b="1" dirty="0"/>
              <a:t>classifier combination </a:t>
            </a:r>
            <a:r>
              <a:rPr lang="en-IN" dirty="0"/>
              <a:t>methods </a:t>
            </a:r>
            <a:r>
              <a:rPr lang="en-US" dirty="0"/>
              <a:t>improves classification accuracy by aggregating the predictions of multiple classifiers</a:t>
            </a:r>
          </a:p>
          <a:p>
            <a:r>
              <a:rPr lang="en-IN" dirty="0"/>
              <a:t>An ensemble method constructs </a:t>
            </a:r>
            <a:r>
              <a:rPr lang="en-US" dirty="0"/>
              <a:t>a set of </a:t>
            </a:r>
            <a:r>
              <a:rPr lang="en-US" b="1" dirty="0"/>
              <a:t>base classifiers </a:t>
            </a:r>
            <a:r>
              <a:rPr lang="en-US" dirty="0"/>
              <a:t>from training data and performs classification by taking a vote on the predictions made by each base classifier. </a:t>
            </a:r>
          </a:p>
          <a:p>
            <a:r>
              <a:rPr lang="en-US" dirty="0"/>
              <a:t>Ensemble methods tend to perform better than any single classifier </a:t>
            </a:r>
          </a:p>
        </p:txBody>
      </p:sp>
      <p:sp>
        <p:nvSpPr>
          <p:cNvPr id="3" name="Date Placeholder 2">
            <a:extLst>
              <a:ext uri="{FF2B5EF4-FFF2-40B4-BE49-F238E27FC236}">
                <a16:creationId xmlns:a16="http://schemas.microsoft.com/office/drawing/2014/main" id="{82A140AB-CA34-49AC-9A72-FFD6DD8DA25B}"/>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3A34C064-6222-4B42-A1B3-5461B155949A}" type="datetime1">
              <a:rPr lang="en-US" smtClean="0"/>
              <a:t>1/7/2025</a:t>
            </a:fld>
            <a:endParaRPr lang="en-US"/>
          </a:p>
        </p:txBody>
      </p:sp>
      <p:sp>
        <p:nvSpPr>
          <p:cNvPr id="5" name="Rectangle 4">
            <a:extLst>
              <a:ext uri="{FF2B5EF4-FFF2-40B4-BE49-F238E27FC236}">
                <a16:creationId xmlns:a16="http://schemas.microsoft.com/office/drawing/2014/main" id="{3E6B4BE7-A437-178E-E201-C6F2BCDDD5AA}"/>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19E1DCAD-182C-C528-E872-CDB25378D936}"/>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65C3339-41A0-41C4-9773-3785BC5EF970}"/>
              </a:ext>
            </a:extLst>
          </p:cNvPr>
          <p:cNvSpPr>
            <a:spLocks noGrp="1" noChangeArrowheads="1"/>
          </p:cNvSpPr>
          <p:nvPr>
            <p:ph type="title"/>
          </p:nvPr>
        </p:nvSpPr>
        <p:spPr/>
        <p:txBody>
          <a:bodyPr/>
          <a:lstStyle/>
          <a:p>
            <a:r>
              <a:rPr lang="en-US" altLang="en-US" sz="2400" dirty="0">
                <a:solidFill>
                  <a:srgbClr val="0B0B83"/>
                </a:solidFill>
              </a:rPr>
              <a:t>Example: Why Do Ensemble Methods Work?</a:t>
            </a:r>
          </a:p>
        </p:txBody>
      </p:sp>
      <p:pic>
        <p:nvPicPr>
          <p:cNvPr id="8195" name="Rectangle 3">
            <a:extLst>
              <a:ext uri="{FF2B5EF4-FFF2-40B4-BE49-F238E27FC236}">
                <a16:creationId xmlns:a16="http://schemas.microsoft.com/office/drawing/2014/main" id="{69A20DE4-0B8B-4B99-A87D-020BBB71EF0E}"/>
              </a:ext>
            </a:extLst>
          </p:cNvPr>
          <p:cNvPicPr>
            <a:picLocks noGrp="1" noRot="1" noChangeAspect="1" noMove="1" noResize="1" noEditPoints="1" noAdjustHandles="1" noChangeArrowheads="1"/>
          </p:cNvPicPr>
          <p:nvPr>
            <p:ph type="body" sz="half" idx="1"/>
          </p:nvPr>
        </p:nvPicPr>
        <p:blipFill>
          <a:blip r:embed="rId2">
            <a:extLst>
              <a:ext uri="{28A0092B-C50C-407E-A947-70E740481C1C}">
                <a14:useLocalDpi xmlns:a14="http://schemas.microsoft.com/office/drawing/2010/main" val="0"/>
              </a:ext>
            </a:extLst>
          </a:blip>
          <a:srcRect/>
          <a:stretch>
            <a:fillRect/>
          </a:stretch>
        </p:blipFill>
        <p:spPr>
          <a:xfrm>
            <a:off x="355600" y="1130300"/>
            <a:ext cx="8407400" cy="5194300"/>
          </a:xfrm>
        </p:spPr>
      </p:pic>
      <p:pic>
        <p:nvPicPr>
          <p:cNvPr id="7" name="Picture 6">
            <a:extLst>
              <a:ext uri="{FF2B5EF4-FFF2-40B4-BE49-F238E27FC236}">
                <a16:creationId xmlns:a16="http://schemas.microsoft.com/office/drawing/2014/main" id="{BD6D6FA5-9C77-4143-9A4E-94401FF28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8" y="5105400"/>
            <a:ext cx="54768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2EC3A6DD-8E2B-420C-98A8-F4E2EBD88249}"/>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AE9C13B3-6055-476C-B740-0585250B8409}" type="datetime1">
              <a:rPr lang="en-US" smtClean="0"/>
              <a:t>1/7/2025</a:t>
            </a:fld>
            <a:endParaRPr lang="en-US"/>
          </a:p>
        </p:txBody>
      </p:sp>
      <p:sp>
        <p:nvSpPr>
          <p:cNvPr id="5" name="Rectangle 4">
            <a:extLst>
              <a:ext uri="{FF2B5EF4-FFF2-40B4-BE49-F238E27FC236}">
                <a16:creationId xmlns:a16="http://schemas.microsoft.com/office/drawing/2014/main" id="{928C85B0-ADFE-4EF3-DB32-33F16647CE4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8E6CB2A4-603F-C352-0F32-C6CE6CA6210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19200" y="152400"/>
            <a:ext cx="7442200" cy="533400"/>
          </a:xfrm>
        </p:spPr>
        <p:txBody>
          <a:bodyPr/>
          <a:lstStyle/>
          <a:p>
            <a:r>
              <a:rPr lang="en-US" altLang="en-US" dirty="0"/>
              <a:t>Nearest Neighbor Classification…</a:t>
            </a:r>
          </a:p>
        </p:txBody>
      </p:sp>
      <p:sp>
        <p:nvSpPr>
          <p:cNvPr id="44035" name="Rectangle 3"/>
          <p:cNvSpPr>
            <a:spLocks noGrp="1" noChangeArrowheads="1"/>
          </p:cNvSpPr>
          <p:nvPr>
            <p:ph type="body" idx="1"/>
          </p:nvPr>
        </p:nvSpPr>
        <p:spPr/>
        <p:txBody>
          <a:bodyPr/>
          <a:lstStyle/>
          <a:p>
            <a:pPr marL="0" indent="0">
              <a:buNone/>
            </a:pPr>
            <a:r>
              <a:rPr lang="en-US" altLang="en-US" sz="2400" dirty="0"/>
              <a:t>Algorithm:</a:t>
            </a:r>
          </a:p>
          <a:p>
            <a:pPr marL="0" indent="0">
              <a:buNone/>
            </a:pPr>
            <a:endParaRPr lang="en-US" altLang="en-US" sz="2400" dirty="0"/>
          </a:p>
        </p:txBody>
      </p:sp>
      <p:sp>
        <p:nvSpPr>
          <p:cNvPr id="2" name="Rectangle 1">
            <a:extLst>
              <a:ext uri="{FF2B5EF4-FFF2-40B4-BE49-F238E27FC236}">
                <a16:creationId xmlns:a16="http://schemas.microsoft.com/office/drawing/2014/main" id="{277D117B-402C-BF4C-01FD-B7ED39F7B454}"/>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3" name="Rectangle 2">
            <a:extLst>
              <a:ext uri="{FF2B5EF4-FFF2-40B4-BE49-F238E27FC236}">
                <a16:creationId xmlns:a16="http://schemas.microsoft.com/office/drawing/2014/main" id="{9A058FD9-1D95-EBBC-4AD0-3EE3DB67500F}"/>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619999"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03128" y="4114800"/>
            <a:ext cx="8793271" cy="2103140"/>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Algorithm computes the distance (or similarity) between</a:t>
            </a: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each test example z = (x, y) and all the training examples (x, y) ∈ D to determine its nearest-neighbor list, </a:t>
            </a:r>
            <a:r>
              <a:rPr lang="en-US" sz="2000" b="0" dirty="0" err="1">
                <a:solidFill>
                  <a:srgbClr val="0B0B83"/>
                </a:solidFill>
                <a:latin typeface="Times New Roman" panose="02020603050405020304" pitchFamily="18" charset="0"/>
                <a:cs typeface="Times New Roman" panose="02020603050405020304" pitchFamily="18" charset="0"/>
              </a:rPr>
              <a:t>Dz</a:t>
            </a:r>
            <a:endParaRPr lang="en-US" sz="2000" b="0" dirty="0">
              <a:solidFill>
                <a:srgbClr val="0B0B83"/>
              </a:solidFill>
              <a:latin typeface="Times New Roman" panose="02020603050405020304" pitchFamily="18" charset="0"/>
              <a:cs typeface="Times New Roman" panose="02020603050405020304" pitchFamily="18" charset="0"/>
            </a:endParaRPr>
          </a:p>
          <a:p>
            <a:pPr marL="292100" indent="-292100">
              <a:spcBef>
                <a:spcPct val="10000"/>
              </a:spcBef>
              <a:spcAft>
                <a:spcPts val="400"/>
              </a:spcAft>
              <a:buClr>
                <a:srgbClr val="0C7B9C"/>
              </a:buClr>
              <a:buSzPct val="75000"/>
              <a:buFont typeface="Monotype Sorts" pitchFamily="2" charset="2"/>
              <a:buChar char="l"/>
            </a:pPr>
            <a:r>
              <a:rPr lang="en-US" sz="2000" b="0" dirty="0">
                <a:solidFill>
                  <a:srgbClr val="0B0B83"/>
                </a:solidFill>
                <a:latin typeface="Times New Roman" panose="02020603050405020304" pitchFamily="18" charset="0"/>
                <a:cs typeface="Times New Roman" panose="02020603050405020304" pitchFamily="18" charset="0"/>
              </a:rPr>
              <a:t>Such computation can be costly if the number of training examples is large. However, efficient indexing techniques are available to reduce the amount of computations needed to find the nearest neighbors of a test example.</a:t>
            </a:r>
            <a:endParaRPr lang="en-IN" sz="2000" b="0" dirty="0">
              <a:solidFill>
                <a:srgbClr val="0B0B83"/>
              </a:solidFill>
              <a:latin typeface="Times New Roman" panose="02020603050405020304" pitchFamily="18" charset="0"/>
              <a:cs typeface="Times New Roman" panose="02020603050405020304" pitchFamily="18" charset="0"/>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8364"/>
            <a:ext cx="1143000" cy="24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63016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3986E40-BDFB-4C73-B450-6B4C8B860B15}"/>
              </a:ext>
            </a:extLst>
          </p:cNvPr>
          <p:cNvSpPr>
            <a:spLocks noGrp="1" noChangeArrowheads="1"/>
          </p:cNvSpPr>
          <p:nvPr>
            <p:ph type="title"/>
          </p:nvPr>
        </p:nvSpPr>
        <p:spPr/>
        <p:txBody>
          <a:bodyPr/>
          <a:lstStyle/>
          <a:p>
            <a:r>
              <a:rPr lang="en-US" altLang="en-US" sz="2400" dirty="0">
                <a:solidFill>
                  <a:srgbClr val="0B0B83"/>
                </a:solidFill>
              </a:rPr>
              <a:t>Necessary Conditions for Ensemble Methods</a:t>
            </a:r>
          </a:p>
        </p:txBody>
      </p:sp>
      <p:sp>
        <p:nvSpPr>
          <p:cNvPr id="9219" name="Rectangle 3">
            <a:extLst>
              <a:ext uri="{FF2B5EF4-FFF2-40B4-BE49-F238E27FC236}">
                <a16:creationId xmlns:a16="http://schemas.microsoft.com/office/drawing/2014/main" id="{DFA4EC1F-C8DF-4052-B7EE-8744BA235330}"/>
              </a:ext>
            </a:extLst>
          </p:cNvPr>
          <p:cNvSpPr>
            <a:spLocks noGrp="1" noChangeArrowheads="1"/>
          </p:cNvSpPr>
          <p:nvPr>
            <p:ph type="body" sz="half" idx="1"/>
          </p:nvPr>
        </p:nvSpPr>
        <p:spPr>
          <a:xfrm>
            <a:off x="152400" y="1143000"/>
            <a:ext cx="8839200" cy="5181600"/>
          </a:xfrm>
        </p:spPr>
        <p:txBody>
          <a:bodyPr/>
          <a:lstStyle/>
          <a:p>
            <a:r>
              <a:rPr lang="en-US" sz="2400" dirty="0"/>
              <a:t>Fig shows the error rate of an ensemble of 25 binary classifiers (</a:t>
            </a:r>
            <a:r>
              <a:rPr lang="en-US" sz="2400" i="1" dirty="0"/>
              <a:t>e</a:t>
            </a:r>
            <a:r>
              <a:rPr lang="en-US" sz="2400" dirty="0"/>
              <a:t>nsemble) for different base classifier error rates (). The diagonal line represents the case in which the base classifiers are identical, while the solid line  represents the case in which the base classifiers are independent. Observe that the ensemble classifier performs worse than the base classifiers when </a:t>
            </a:r>
            <a:r>
              <a:rPr lang="en-US" sz="2400" i="1" dirty="0"/>
              <a:t> </a:t>
            </a:r>
            <a:r>
              <a:rPr lang="en-US" sz="2400" dirty="0"/>
              <a:t>is larger </a:t>
            </a:r>
            <a:r>
              <a:rPr lang="en-IN" sz="2400" dirty="0"/>
              <a:t>than 0.5</a:t>
            </a:r>
            <a:endParaRPr lang="en-US" altLang="en-US" sz="2400" dirty="0"/>
          </a:p>
        </p:txBody>
      </p:sp>
      <p:pic>
        <p:nvPicPr>
          <p:cNvPr id="9220" name="Picture 6">
            <a:extLst>
              <a:ext uri="{FF2B5EF4-FFF2-40B4-BE49-F238E27FC236}">
                <a16:creationId xmlns:a16="http://schemas.microsoft.com/office/drawing/2014/main" id="{514BBE49-D5CB-4CE0-96B4-294DB21CF0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24000" y="3641682"/>
            <a:ext cx="3733800" cy="2800350"/>
          </a:xfrm>
          <a:noFill/>
        </p:spPr>
      </p:pic>
      <p:sp>
        <p:nvSpPr>
          <p:cNvPr id="9222" name="TextBox 4">
            <a:extLst>
              <a:ext uri="{FF2B5EF4-FFF2-40B4-BE49-F238E27FC236}">
                <a16:creationId xmlns:a16="http://schemas.microsoft.com/office/drawing/2014/main" id="{9A6366A3-EDDE-4507-9712-D8A580F23EDC}"/>
              </a:ext>
            </a:extLst>
          </p:cNvPr>
          <p:cNvSpPr txBox="1">
            <a:spLocks noChangeArrowheads="1"/>
          </p:cNvSpPr>
          <p:nvPr/>
        </p:nvSpPr>
        <p:spPr bwMode="auto">
          <a:xfrm>
            <a:off x="5638800" y="3886200"/>
            <a:ext cx="3200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600" b="0" dirty="0"/>
              <a:t>Classification error for an ensemble of 25 base classifiers, assuming their errors are uncorrelated. </a:t>
            </a:r>
          </a:p>
        </p:txBody>
      </p:sp>
      <p:sp>
        <p:nvSpPr>
          <p:cNvPr id="3" name="Date Placeholder 2">
            <a:extLst>
              <a:ext uri="{FF2B5EF4-FFF2-40B4-BE49-F238E27FC236}">
                <a16:creationId xmlns:a16="http://schemas.microsoft.com/office/drawing/2014/main" id="{55B7C410-B5B1-4600-BDFD-81C12EBF6AC0}"/>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34E0630B-DB40-4768-82B6-AB0D46B1605B}" type="datetime1">
              <a:rPr lang="en-US" smtClean="0"/>
              <a:t>1/7/2025</a:t>
            </a:fld>
            <a:endParaRPr lang="en-US"/>
          </a:p>
        </p:txBody>
      </p:sp>
      <p:sp>
        <p:nvSpPr>
          <p:cNvPr id="5" name="Rectangle 4">
            <a:extLst>
              <a:ext uri="{FF2B5EF4-FFF2-40B4-BE49-F238E27FC236}">
                <a16:creationId xmlns:a16="http://schemas.microsoft.com/office/drawing/2014/main" id="{4129DB7C-1121-AA93-B986-0E1662B7E2DA}"/>
              </a:ext>
            </a:extLst>
          </p:cNvPr>
          <p:cNvSpPr/>
          <p:nvPr/>
        </p:nvSpPr>
        <p:spPr bwMode="auto">
          <a:xfrm>
            <a:off x="2514600" y="6442032"/>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B9E93D42-6846-3E0C-8621-9F300A192DD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3986E40-BDFB-4C73-B450-6B4C8B860B15}"/>
              </a:ext>
            </a:extLst>
          </p:cNvPr>
          <p:cNvSpPr>
            <a:spLocks noGrp="1" noChangeArrowheads="1"/>
          </p:cNvSpPr>
          <p:nvPr>
            <p:ph type="title"/>
          </p:nvPr>
        </p:nvSpPr>
        <p:spPr/>
        <p:txBody>
          <a:bodyPr/>
          <a:lstStyle/>
          <a:p>
            <a:r>
              <a:rPr lang="en-US" altLang="en-US" sz="2400" dirty="0">
                <a:solidFill>
                  <a:srgbClr val="0B0B83"/>
                </a:solidFill>
              </a:rPr>
              <a:t>Necessary Conditions for Ensemble Methods</a:t>
            </a:r>
          </a:p>
        </p:txBody>
      </p:sp>
      <p:sp>
        <p:nvSpPr>
          <p:cNvPr id="9219" name="Rectangle 3">
            <a:extLst>
              <a:ext uri="{FF2B5EF4-FFF2-40B4-BE49-F238E27FC236}">
                <a16:creationId xmlns:a16="http://schemas.microsoft.com/office/drawing/2014/main" id="{DFA4EC1F-C8DF-4052-B7EE-8744BA235330}"/>
              </a:ext>
            </a:extLst>
          </p:cNvPr>
          <p:cNvSpPr>
            <a:spLocks noGrp="1" noChangeArrowheads="1"/>
          </p:cNvSpPr>
          <p:nvPr>
            <p:ph type="body" sz="half" idx="1"/>
          </p:nvPr>
        </p:nvSpPr>
        <p:spPr>
          <a:xfrm>
            <a:off x="152400" y="1143000"/>
            <a:ext cx="8839200" cy="5181600"/>
          </a:xfrm>
        </p:spPr>
        <p:txBody>
          <a:bodyPr/>
          <a:lstStyle/>
          <a:p>
            <a:r>
              <a:rPr lang="en-US" altLang="en-US" sz="2400" dirty="0"/>
              <a:t>Ensemble Methods work better than a single base classifier if:</a:t>
            </a:r>
          </a:p>
          <a:p>
            <a:pPr marL="965200" lvl="1" indent="-457200">
              <a:buFont typeface="Tahoma" panose="020B0604030504040204" pitchFamily="34" charset="0"/>
              <a:buAutoNum type="arabicPeriod"/>
            </a:pPr>
            <a:r>
              <a:rPr lang="en-US" altLang="en-US" sz="2400" dirty="0"/>
              <a:t>All base classifiers are independent of each other</a:t>
            </a:r>
          </a:p>
          <a:p>
            <a:pPr marL="965200" lvl="1" indent="-457200">
              <a:buFont typeface="Tahoma" panose="020B0604030504040204" pitchFamily="34" charset="0"/>
              <a:buAutoNum type="arabicPeriod"/>
            </a:pPr>
            <a:r>
              <a:rPr lang="en-US" altLang="en-US" sz="2400" dirty="0"/>
              <a:t>All base classifiers perform better than random guessing (error rate &lt; 0.5 for binary classification)</a:t>
            </a:r>
          </a:p>
          <a:p>
            <a:pPr marL="965200" lvl="1" indent="-457200">
              <a:buFont typeface="Tahoma" panose="020B0604030504040204" pitchFamily="34" charset="0"/>
              <a:buAutoNum type="arabicPeriod"/>
            </a:pPr>
            <a:endParaRPr lang="en-US" altLang="en-US" sz="2400" dirty="0"/>
          </a:p>
          <a:p>
            <a:endParaRPr lang="en-US" altLang="en-US" sz="2400" dirty="0"/>
          </a:p>
        </p:txBody>
      </p:sp>
      <p:pic>
        <p:nvPicPr>
          <p:cNvPr id="9220" name="Picture 6">
            <a:extLst>
              <a:ext uri="{FF2B5EF4-FFF2-40B4-BE49-F238E27FC236}">
                <a16:creationId xmlns:a16="http://schemas.microsoft.com/office/drawing/2014/main" id="{514BBE49-D5CB-4CE0-96B4-294DB21CF0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19200" y="3124200"/>
            <a:ext cx="4083050" cy="3062288"/>
          </a:xfrm>
          <a:noFill/>
        </p:spPr>
      </p:pic>
      <p:sp>
        <p:nvSpPr>
          <p:cNvPr id="9222" name="TextBox 4">
            <a:extLst>
              <a:ext uri="{FF2B5EF4-FFF2-40B4-BE49-F238E27FC236}">
                <a16:creationId xmlns:a16="http://schemas.microsoft.com/office/drawing/2014/main" id="{9A6366A3-EDDE-4507-9712-D8A580F23EDC}"/>
              </a:ext>
            </a:extLst>
          </p:cNvPr>
          <p:cNvSpPr txBox="1">
            <a:spLocks noChangeArrowheads="1"/>
          </p:cNvSpPr>
          <p:nvPr/>
        </p:nvSpPr>
        <p:spPr bwMode="auto">
          <a:xfrm>
            <a:off x="5638800" y="3886200"/>
            <a:ext cx="3200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600" b="0"/>
              <a:t>Classification error for an ensemble of 25 base classifiers, assuming their errors are uncorrelated. </a:t>
            </a:r>
          </a:p>
        </p:txBody>
      </p:sp>
      <p:sp>
        <p:nvSpPr>
          <p:cNvPr id="3" name="Date Placeholder 2">
            <a:extLst>
              <a:ext uri="{FF2B5EF4-FFF2-40B4-BE49-F238E27FC236}">
                <a16:creationId xmlns:a16="http://schemas.microsoft.com/office/drawing/2014/main" id="{55B7C410-B5B1-4600-BDFD-81C12EBF6AC0}"/>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34E0630B-DB40-4768-82B6-AB0D46B1605B}" type="datetime1">
              <a:rPr lang="en-US" smtClean="0"/>
              <a:t>1/7/2025</a:t>
            </a:fld>
            <a:endParaRPr lang="en-US"/>
          </a:p>
        </p:txBody>
      </p:sp>
      <p:sp>
        <p:nvSpPr>
          <p:cNvPr id="5" name="Rectangle 4">
            <a:extLst>
              <a:ext uri="{FF2B5EF4-FFF2-40B4-BE49-F238E27FC236}">
                <a16:creationId xmlns:a16="http://schemas.microsoft.com/office/drawing/2014/main" id="{4129DB7C-1121-AA93-B986-0E1662B7E2DA}"/>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B9E93D42-6846-3E0C-8621-9F300A192DD1}"/>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18881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4B0C44D-5683-46A4-A364-AC91BD3FFD21}"/>
              </a:ext>
            </a:extLst>
          </p:cNvPr>
          <p:cNvSpPr>
            <a:spLocks noGrp="1" noChangeArrowheads="1"/>
          </p:cNvSpPr>
          <p:nvPr>
            <p:ph type="title"/>
          </p:nvPr>
        </p:nvSpPr>
        <p:spPr>
          <a:xfrm>
            <a:off x="838200" y="152400"/>
            <a:ext cx="7823200" cy="533400"/>
          </a:xfrm>
        </p:spPr>
        <p:txBody>
          <a:bodyPr/>
          <a:lstStyle/>
          <a:p>
            <a:r>
              <a:rPr lang="en-US" altLang="en-US" dirty="0">
                <a:solidFill>
                  <a:srgbClr val="0B0B83"/>
                </a:solidFill>
                <a:latin typeface="Times New Roman" panose="02020603050405020304" pitchFamily="18" charset="0"/>
                <a:cs typeface="Times New Roman" panose="02020603050405020304" pitchFamily="18" charset="0"/>
              </a:rPr>
              <a:t>Rationale for Ensemble Learning</a:t>
            </a:r>
          </a:p>
        </p:txBody>
      </p:sp>
      <p:sp>
        <p:nvSpPr>
          <p:cNvPr id="10243" name="Content Placeholder 2">
            <a:extLst>
              <a:ext uri="{FF2B5EF4-FFF2-40B4-BE49-F238E27FC236}">
                <a16:creationId xmlns:a16="http://schemas.microsoft.com/office/drawing/2014/main" id="{7851C7A2-7205-4908-A040-4FBDFB97C200}"/>
              </a:ext>
            </a:extLst>
          </p:cNvPr>
          <p:cNvSpPr>
            <a:spLocks noGrp="1" noChangeArrowheads="1"/>
          </p:cNvSpPr>
          <p:nvPr>
            <p:ph idx="1"/>
          </p:nvPr>
        </p:nvSpPr>
        <p:spPr>
          <a:xfrm>
            <a:off x="381000" y="1174750"/>
            <a:ext cx="8280400" cy="5181600"/>
          </a:xfrm>
        </p:spPr>
        <p:txBody>
          <a:bodyPr/>
          <a:lstStyle/>
          <a:p>
            <a:r>
              <a:rPr lang="en-IN" dirty="0"/>
              <a:t>In practice, it is </a:t>
            </a:r>
            <a:r>
              <a:rPr lang="en-US" dirty="0"/>
              <a:t>difficult to ensure total independence among the base classifiers.</a:t>
            </a:r>
          </a:p>
          <a:p>
            <a:r>
              <a:rPr lang="en-US" dirty="0"/>
              <a:t> Improvements in classification accuracies have been observed in ensemble methods in which the base classifiers are somewhat correlated.</a:t>
            </a:r>
            <a:endParaRPr lang="en-US" altLang="en-US" dirty="0"/>
          </a:p>
          <a:p>
            <a:r>
              <a:rPr lang="en-US" altLang="en-US" dirty="0"/>
              <a:t>Ensemble Methods work best with </a:t>
            </a:r>
            <a:r>
              <a:rPr lang="en-US" altLang="en-US" b="1" dirty="0"/>
              <a:t>unstable</a:t>
            </a:r>
            <a:r>
              <a:rPr lang="en-US" altLang="en-US" dirty="0"/>
              <a:t> </a:t>
            </a:r>
            <a:r>
              <a:rPr lang="en-US" altLang="en-US" b="1" dirty="0"/>
              <a:t>base classifiers</a:t>
            </a:r>
          </a:p>
          <a:p>
            <a:pPr lvl="1"/>
            <a:r>
              <a:rPr lang="en-US" altLang="en-US" sz="2400" dirty="0"/>
              <a:t>Classifiers that are sensitive to minor perturbations in training set, due to </a:t>
            </a:r>
            <a:r>
              <a:rPr lang="en-US" altLang="en-US" sz="2400" i="1" dirty="0"/>
              <a:t>high model complexity</a:t>
            </a:r>
          </a:p>
          <a:p>
            <a:pPr lvl="1"/>
            <a:r>
              <a:rPr lang="en-US" altLang="en-US" sz="2400" dirty="0"/>
              <a:t>Examples: Unpruned decision trees, ANNs, …</a:t>
            </a:r>
          </a:p>
          <a:p>
            <a:pPr lvl="1"/>
            <a:endParaRPr lang="en-US" altLang="en-US" sz="2400" dirty="0"/>
          </a:p>
        </p:txBody>
      </p:sp>
      <p:sp>
        <p:nvSpPr>
          <p:cNvPr id="3" name="Date Placeholder 2">
            <a:extLst>
              <a:ext uri="{FF2B5EF4-FFF2-40B4-BE49-F238E27FC236}">
                <a16:creationId xmlns:a16="http://schemas.microsoft.com/office/drawing/2014/main" id="{F6013BC9-0852-402E-A744-4B6FFCBB0B4E}"/>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1CC2E420-6689-4710-A9FD-584EDCD53EBB}" type="datetime1">
              <a:rPr lang="en-US" smtClean="0"/>
              <a:t>1/7/2025</a:t>
            </a:fld>
            <a:endParaRPr lang="en-US"/>
          </a:p>
        </p:txBody>
      </p:sp>
      <p:sp>
        <p:nvSpPr>
          <p:cNvPr id="4" name="Rectangle 3">
            <a:extLst>
              <a:ext uri="{FF2B5EF4-FFF2-40B4-BE49-F238E27FC236}">
                <a16:creationId xmlns:a16="http://schemas.microsoft.com/office/drawing/2014/main" id="{1A1B3762-A189-654F-0052-5924FDC2E91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F6B71BD9-27F3-FCD3-5823-CEF11FD719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4B0C44D-5683-46A4-A364-AC91BD3FFD21}"/>
              </a:ext>
            </a:extLst>
          </p:cNvPr>
          <p:cNvSpPr>
            <a:spLocks noGrp="1" noChangeArrowheads="1"/>
          </p:cNvSpPr>
          <p:nvPr>
            <p:ph type="title"/>
          </p:nvPr>
        </p:nvSpPr>
        <p:spPr>
          <a:xfrm>
            <a:off x="1066800" y="304800"/>
            <a:ext cx="7823200" cy="533400"/>
          </a:xfrm>
        </p:spPr>
        <p:txBody>
          <a:bodyPr/>
          <a:lstStyle/>
          <a:p>
            <a:pPr algn="ctr"/>
            <a:r>
              <a:rPr lang="en-US" dirty="0"/>
              <a:t>Methods for Constructing an Ensemble Classifier</a:t>
            </a:r>
            <a:endParaRPr lang="en-US" altLang="en-US" sz="2800" dirty="0"/>
          </a:p>
        </p:txBody>
      </p:sp>
      <p:sp>
        <p:nvSpPr>
          <p:cNvPr id="3" name="Date Placeholder 2">
            <a:extLst>
              <a:ext uri="{FF2B5EF4-FFF2-40B4-BE49-F238E27FC236}">
                <a16:creationId xmlns:a16="http://schemas.microsoft.com/office/drawing/2014/main" id="{F6013BC9-0852-402E-A744-4B6FFCBB0B4E}"/>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1CC2E420-6689-4710-A9FD-584EDCD53EBB}" type="datetime1">
              <a:rPr lang="en-US" smtClean="0"/>
              <a:t>1/7/2025</a:t>
            </a:fld>
            <a:endParaRPr lang="en-US"/>
          </a:p>
        </p:txBody>
      </p:sp>
      <p:sp>
        <p:nvSpPr>
          <p:cNvPr id="4" name="Rectangle 3">
            <a:extLst>
              <a:ext uri="{FF2B5EF4-FFF2-40B4-BE49-F238E27FC236}">
                <a16:creationId xmlns:a16="http://schemas.microsoft.com/office/drawing/2014/main" id="{1A1B3762-A189-654F-0052-5924FDC2E91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F6B71BD9-27F3-FCD3-5823-CEF11FD719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617" y="2830621"/>
            <a:ext cx="5285763" cy="349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49477" y="914400"/>
            <a:ext cx="8153400" cy="2027222"/>
          </a:xfrm>
          <a:prstGeom prst="rect">
            <a:avLst/>
          </a:prstGeom>
        </p:spPr>
        <p:txBody>
          <a:bodyPr wrap="square">
            <a:spAutoFit/>
          </a:bodyPr>
          <a:lstStyle/>
          <a:p>
            <a:pPr marL="292100" indent="-292100">
              <a:spcBef>
                <a:spcPct val="10000"/>
              </a:spcBef>
              <a:spcAft>
                <a:spcPts val="400"/>
              </a:spcAft>
              <a:buClr>
                <a:srgbClr val="0C7B9C"/>
              </a:buClr>
              <a:buSzPct val="75000"/>
              <a:buFont typeface="Monotype Sorts" pitchFamily="2" charset="2"/>
              <a:buChar char="l"/>
            </a:pPr>
            <a:r>
              <a:rPr lang="en-US" sz="2400" b="0" dirty="0">
                <a:solidFill>
                  <a:srgbClr val="0B0B83"/>
                </a:solidFill>
                <a:latin typeface="Times New Roman" panose="02020603050405020304" pitchFamily="18" charset="0"/>
                <a:cs typeface="Times New Roman" panose="02020603050405020304" pitchFamily="18" charset="0"/>
              </a:rPr>
              <a:t>Fig. below presents the logical view of the ensemble method </a:t>
            </a:r>
          </a:p>
          <a:p>
            <a:pPr marL="292100" indent="-292100">
              <a:spcBef>
                <a:spcPct val="10000"/>
              </a:spcBef>
              <a:spcAft>
                <a:spcPts val="400"/>
              </a:spcAft>
              <a:buClr>
                <a:srgbClr val="0C7B9C"/>
              </a:buClr>
              <a:buSzPct val="75000"/>
              <a:buFont typeface="Monotype Sorts" pitchFamily="2" charset="2"/>
              <a:buChar char="l"/>
            </a:pPr>
            <a:r>
              <a:rPr lang="en-US" sz="2400" b="0" dirty="0">
                <a:solidFill>
                  <a:srgbClr val="0B0B83"/>
                </a:solidFill>
                <a:latin typeface="Times New Roman" panose="02020603050405020304" pitchFamily="18" charset="0"/>
                <a:cs typeface="Times New Roman" panose="02020603050405020304" pitchFamily="18" charset="0"/>
              </a:rPr>
              <a:t> Basic idea is to construct multiple classifiers from the original data and then aggregate their predictions when classifying unknown examples. The ensemble of classifiers can be constructed in many ways:</a:t>
            </a:r>
            <a:endParaRPr lang="en-IN" sz="2400" b="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888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5A7FBA3-7AD0-4A9C-947B-6CE14CEF64B5}"/>
              </a:ext>
            </a:extLst>
          </p:cNvPr>
          <p:cNvSpPr>
            <a:spLocks noGrp="1" noChangeArrowheads="1"/>
          </p:cNvSpPr>
          <p:nvPr>
            <p:ph type="title"/>
          </p:nvPr>
        </p:nvSpPr>
        <p:spPr>
          <a:xfrm>
            <a:off x="617764" y="266700"/>
            <a:ext cx="8280400" cy="533400"/>
          </a:xfrm>
        </p:spPr>
        <p:txBody>
          <a:bodyPr/>
          <a:lstStyle/>
          <a:p>
            <a:r>
              <a:rPr lang="en-US" altLang="en-US" dirty="0"/>
              <a:t>Constructing Ensemble Classifiers</a:t>
            </a:r>
          </a:p>
        </p:txBody>
      </p:sp>
      <p:sp>
        <p:nvSpPr>
          <p:cNvPr id="6147" name="Rectangle 3">
            <a:extLst>
              <a:ext uri="{FF2B5EF4-FFF2-40B4-BE49-F238E27FC236}">
                <a16:creationId xmlns:a16="http://schemas.microsoft.com/office/drawing/2014/main" id="{0DD13D8E-96D8-0C4F-AB84-90437D9ABF5E}"/>
              </a:ext>
            </a:extLst>
          </p:cNvPr>
          <p:cNvSpPr>
            <a:spLocks noGrp="1" noChangeArrowheads="1"/>
          </p:cNvSpPr>
          <p:nvPr>
            <p:ph type="body" idx="1"/>
          </p:nvPr>
        </p:nvSpPr>
        <p:spPr>
          <a:xfrm>
            <a:off x="228600" y="1143000"/>
            <a:ext cx="8501063" cy="5181600"/>
          </a:xfrm>
        </p:spPr>
        <p:txBody>
          <a:bodyPr/>
          <a:lstStyle/>
          <a:p>
            <a:pPr marL="0" indent="0">
              <a:lnSpc>
                <a:spcPct val="90000"/>
              </a:lnSpc>
              <a:buFont typeface="Monotype Sorts" pitchFamily="2" charset="2"/>
              <a:buNone/>
              <a:defRPr/>
            </a:pPr>
            <a:endParaRPr lang="en-US" altLang="en-US" dirty="0"/>
          </a:p>
          <a:p>
            <a:pPr>
              <a:lnSpc>
                <a:spcPct val="90000"/>
              </a:lnSpc>
              <a:defRPr/>
            </a:pPr>
            <a:r>
              <a:rPr lang="en-US" altLang="en-US" dirty="0"/>
              <a:t>By manipulating training set</a:t>
            </a:r>
          </a:p>
          <a:p>
            <a:pPr lvl="1">
              <a:lnSpc>
                <a:spcPct val="90000"/>
              </a:lnSpc>
              <a:defRPr/>
            </a:pPr>
            <a:r>
              <a:rPr lang="en-US" altLang="en-US" sz="2000" dirty="0"/>
              <a:t>Example: bagging, boosting, </a:t>
            </a:r>
            <a:endParaRPr lang="en-US" altLang="en-US" sz="1000" dirty="0"/>
          </a:p>
          <a:p>
            <a:pPr>
              <a:lnSpc>
                <a:spcPct val="90000"/>
              </a:lnSpc>
              <a:defRPr/>
            </a:pPr>
            <a:r>
              <a:rPr lang="en-US" altLang="en-US" dirty="0"/>
              <a:t>By manipulating input features</a:t>
            </a:r>
          </a:p>
          <a:p>
            <a:pPr lvl="1">
              <a:lnSpc>
                <a:spcPct val="90000"/>
              </a:lnSpc>
              <a:defRPr/>
            </a:pPr>
            <a:r>
              <a:rPr lang="en-US" altLang="en-US" sz="2000" dirty="0"/>
              <a:t>Example: random forests</a:t>
            </a:r>
          </a:p>
          <a:p>
            <a:pPr>
              <a:lnSpc>
                <a:spcPct val="90000"/>
              </a:lnSpc>
              <a:defRPr/>
            </a:pPr>
            <a:endParaRPr lang="en-US" altLang="en-US" sz="1000" dirty="0">
              <a:solidFill>
                <a:srgbClr val="000000"/>
              </a:solidFill>
            </a:endParaRPr>
          </a:p>
          <a:p>
            <a:pPr>
              <a:lnSpc>
                <a:spcPct val="90000"/>
              </a:lnSpc>
              <a:defRPr/>
            </a:pPr>
            <a:r>
              <a:rPr lang="en-US" altLang="en-US" dirty="0"/>
              <a:t>By manipulating class labels</a:t>
            </a:r>
          </a:p>
          <a:p>
            <a:pPr lvl="1">
              <a:lnSpc>
                <a:spcPct val="90000"/>
              </a:lnSpc>
              <a:defRPr/>
            </a:pPr>
            <a:r>
              <a:rPr lang="en-US" altLang="en-US" sz="2000" dirty="0"/>
              <a:t>Example: error-correcting output coding</a:t>
            </a:r>
          </a:p>
          <a:p>
            <a:pPr marL="457200" lvl="1" indent="0">
              <a:lnSpc>
                <a:spcPct val="90000"/>
              </a:lnSpc>
              <a:buFont typeface="Arial" panose="020B0604020202020204" pitchFamily="34" charset="0"/>
              <a:buNone/>
              <a:defRPr/>
            </a:pPr>
            <a:r>
              <a:rPr lang="en-US" altLang="en-US" sz="1000" dirty="0"/>
              <a:t> </a:t>
            </a:r>
            <a:endParaRPr lang="en-US" altLang="en-US" sz="1000" dirty="0">
              <a:solidFill>
                <a:srgbClr val="000000"/>
              </a:solidFill>
            </a:endParaRPr>
          </a:p>
          <a:p>
            <a:pPr>
              <a:lnSpc>
                <a:spcPct val="90000"/>
              </a:lnSpc>
              <a:defRPr/>
            </a:pPr>
            <a:r>
              <a:rPr lang="en-US" altLang="en-US" dirty="0"/>
              <a:t>By manipulating learning algorithm</a:t>
            </a:r>
          </a:p>
          <a:p>
            <a:pPr lvl="1">
              <a:lnSpc>
                <a:spcPct val="90000"/>
              </a:lnSpc>
              <a:defRPr/>
            </a:pPr>
            <a:r>
              <a:rPr lang="en-US" altLang="en-US" sz="2000" dirty="0"/>
              <a:t>Example: injecting randomness in the initial weights of  ANN</a:t>
            </a:r>
            <a:endParaRPr lang="en-US" altLang="en-US" sz="2400" dirty="0"/>
          </a:p>
        </p:txBody>
      </p:sp>
      <p:sp>
        <p:nvSpPr>
          <p:cNvPr id="3" name="Date Placeholder 2">
            <a:extLst>
              <a:ext uri="{FF2B5EF4-FFF2-40B4-BE49-F238E27FC236}">
                <a16:creationId xmlns:a16="http://schemas.microsoft.com/office/drawing/2014/main" id="{0EE1FEAA-539A-4534-83E6-F99CE06A5F08}"/>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D84FB174-43A4-4A86-88C3-FCE34E480F1F}" type="datetime1">
              <a:rPr lang="en-US" smtClean="0"/>
              <a:t>1/7/2025</a:t>
            </a:fld>
            <a:endParaRPr lang="en-US"/>
          </a:p>
        </p:txBody>
      </p:sp>
      <p:sp>
        <p:nvSpPr>
          <p:cNvPr id="5" name="Rectangle 4">
            <a:extLst>
              <a:ext uri="{FF2B5EF4-FFF2-40B4-BE49-F238E27FC236}">
                <a16:creationId xmlns:a16="http://schemas.microsoft.com/office/drawing/2014/main" id="{D9CDE37B-AFEA-C646-5A37-13BBEB6447E5}"/>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6" name="Rectangle 5">
            <a:extLst>
              <a:ext uri="{FF2B5EF4-FFF2-40B4-BE49-F238E27FC236}">
                <a16:creationId xmlns:a16="http://schemas.microsoft.com/office/drawing/2014/main" id="{FDCEA8F6-0206-3BAF-0519-8F6D6D87ED74}"/>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57619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4B0C44D-5683-46A4-A364-AC91BD3FFD21}"/>
              </a:ext>
            </a:extLst>
          </p:cNvPr>
          <p:cNvSpPr>
            <a:spLocks noGrp="1" noChangeArrowheads="1"/>
          </p:cNvSpPr>
          <p:nvPr>
            <p:ph type="title"/>
          </p:nvPr>
        </p:nvSpPr>
        <p:spPr>
          <a:xfrm>
            <a:off x="1066800" y="304800"/>
            <a:ext cx="7823200" cy="533400"/>
          </a:xfrm>
        </p:spPr>
        <p:txBody>
          <a:bodyPr/>
          <a:lstStyle/>
          <a:p>
            <a:pPr algn="ctr"/>
            <a:r>
              <a:rPr lang="en-US" dirty="0"/>
              <a:t>Methods for Constructing an Ensemble Classifier</a:t>
            </a:r>
            <a:endParaRPr lang="en-US" altLang="en-US" sz="2800" dirty="0"/>
          </a:p>
        </p:txBody>
      </p:sp>
      <p:sp>
        <p:nvSpPr>
          <p:cNvPr id="3" name="Date Placeholder 2">
            <a:extLst>
              <a:ext uri="{FF2B5EF4-FFF2-40B4-BE49-F238E27FC236}">
                <a16:creationId xmlns:a16="http://schemas.microsoft.com/office/drawing/2014/main" id="{F6013BC9-0852-402E-A744-4B6FFCBB0B4E}"/>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1CC2E420-6689-4710-A9FD-584EDCD53EBB}" type="datetime1">
              <a:rPr lang="en-US" smtClean="0"/>
              <a:t>1/7/2025</a:t>
            </a:fld>
            <a:endParaRPr lang="en-US"/>
          </a:p>
        </p:txBody>
      </p:sp>
      <p:sp>
        <p:nvSpPr>
          <p:cNvPr id="4" name="Rectangle 3">
            <a:extLst>
              <a:ext uri="{FF2B5EF4-FFF2-40B4-BE49-F238E27FC236}">
                <a16:creationId xmlns:a16="http://schemas.microsoft.com/office/drawing/2014/main" id="{1A1B3762-A189-654F-0052-5924FDC2E91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F6B71BD9-27F3-FCD3-5823-CEF11FD719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2" name="Rectangle 1"/>
          <p:cNvSpPr/>
          <p:nvPr/>
        </p:nvSpPr>
        <p:spPr>
          <a:xfrm>
            <a:off x="249477" y="914400"/>
            <a:ext cx="8153400" cy="3785652"/>
          </a:xfrm>
          <a:prstGeom prst="rect">
            <a:avLst/>
          </a:prstGeom>
        </p:spPr>
        <p:txBody>
          <a:bodyPr wrap="square">
            <a:spAutoFit/>
          </a:bodyPr>
          <a:lstStyle/>
          <a:p>
            <a:pPr marL="457200" indent="-457200">
              <a:buAutoNum type="arabicPeriod"/>
            </a:pPr>
            <a:r>
              <a:rPr lang="en-US" sz="2400" dirty="0"/>
              <a:t>By manipulating the training set. </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In this approach, multiple training sets are created by resampling the original data according to some sampling distribution and constructing a classifier from each training set.</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The sampling distribution determines how likely it is that an example will be selected for training, and it may vary from one trial to another.</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Bagging and boosting are two examples of ensemble methods that manipulate their training sets</a:t>
            </a:r>
            <a:endParaRPr lang="en-IN" sz="2400" b="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1400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4B0C44D-5683-46A4-A364-AC91BD3FFD21}"/>
              </a:ext>
            </a:extLst>
          </p:cNvPr>
          <p:cNvSpPr>
            <a:spLocks noGrp="1" noChangeArrowheads="1"/>
          </p:cNvSpPr>
          <p:nvPr>
            <p:ph type="title"/>
          </p:nvPr>
        </p:nvSpPr>
        <p:spPr>
          <a:xfrm>
            <a:off x="1066800" y="304800"/>
            <a:ext cx="7823200" cy="533400"/>
          </a:xfrm>
        </p:spPr>
        <p:txBody>
          <a:bodyPr/>
          <a:lstStyle/>
          <a:p>
            <a:pPr algn="ctr"/>
            <a:r>
              <a:rPr lang="en-US" dirty="0"/>
              <a:t>Methods for Constructing an Ensemble Classifier</a:t>
            </a:r>
            <a:endParaRPr lang="en-US" altLang="en-US" sz="2800" dirty="0"/>
          </a:p>
        </p:txBody>
      </p:sp>
      <p:sp>
        <p:nvSpPr>
          <p:cNvPr id="3" name="Date Placeholder 2">
            <a:extLst>
              <a:ext uri="{FF2B5EF4-FFF2-40B4-BE49-F238E27FC236}">
                <a16:creationId xmlns:a16="http://schemas.microsoft.com/office/drawing/2014/main" id="{F6013BC9-0852-402E-A744-4B6FFCBB0B4E}"/>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1CC2E420-6689-4710-A9FD-584EDCD53EBB}" type="datetime1">
              <a:rPr lang="en-US" smtClean="0"/>
              <a:t>1/7/2025</a:t>
            </a:fld>
            <a:endParaRPr lang="en-US"/>
          </a:p>
        </p:txBody>
      </p:sp>
      <p:sp>
        <p:nvSpPr>
          <p:cNvPr id="4" name="Rectangle 3">
            <a:extLst>
              <a:ext uri="{FF2B5EF4-FFF2-40B4-BE49-F238E27FC236}">
                <a16:creationId xmlns:a16="http://schemas.microsoft.com/office/drawing/2014/main" id="{1A1B3762-A189-654F-0052-5924FDC2E91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F6B71BD9-27F3-FCD3-5823-CEF11FD719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2" name="Rectangle 1"/>
          <p:cNvSpPr/>
          <p:nvPr/>
        </p:nvSpPr>
        <p:spPr>
          <a:xfrm>
            <a:off x="249477" y="914400"/>
            <a:ext cx="8153400" cy="3416320"/>
          </a:xfrm>
          <a:prstGeom prst="rect">
            <a:avLst/>
          </a:prstGeom>
        </p:spPr>
        <p:txBody>
          <a:bodyPr wrap="square">
            <a:spAutoFit/>
          </a:bodyPr>
          <a:lstStyle/>
          <a:p>
            <a:r>
              <a:rPr lang="en-US" sz="2400" dirty="0"/>
              <a:t>2. By manipulating the input features. </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In this approach, a subset of input features is chosen to form each training set. </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The subset can be either chosen randomly or based on the recommendation of domain experts. </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Some studies have shown that this approach works very well with data sets that contain highly redundant features.</a:t>
            </a:r>
          </a:p>
          <a:p>
            <a:pPr marL="457200" indent="-457200" algn="just">
              <a:buFont typeface="Arial" pitchFamily="34" charset="0"/>
              <a:buChar char="•"/>
            </a:pPr>
            <a:r>
              <a:rPr lang="en-US" sz="2400" b="0" dirty="0">
                <a:solidFill>
                  <a:srgbClr val="0B0B83"/>
                </a:solidFill>
                <a:latin typeface="Times New Roman" panose="02020603050405020304" pitchFamily="18" charset="0"/>
                <a:cs typeface="Times New Roman" panose="02020603050405020304" pitchFamily="18" charset="0"/>
              </a:rPr>
              <a:t> Random forest, is an ensemble method that manipulates  its input features and uses decision trees as its base classifiers.</a:t>
            </a:r>
          </a:p>
        </p:txBody>
      </p:sp>
    </p:spTree>
    <p:extLst>
      <p:ext uri="{BB962C8B-B14F-4D97-AF65-F5344CB8AC3E}">
        <p14:creationId xmlns:p14="http://schemas.microsoft.com/office/powerpoint/2010/main" val="4083615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4B0C44D-5683-46A4-A364-AC91BD3FFD21}"/>
              </a:ext>
            </a:extLst>
          </p:cNvPr>
          <p:cNvSpPr>
            <a:spLocks noGrp="1" noChangeArrowheads="1"/>
          </p:cNvSpPr>
          <p:nvPr>
            <p:ph type="title"/>
          </p:nvPr>
        </p:nvSpPr>
        <p:spPr>
          <a:xfrm>
            <a:off x="1066800" y="304800"/>
            <a:ext cx="7823200" cy="533400"/>
          </a:xfrm>
        </p:spPr>
        <p:txBody>
          <a:bodyPr/>
          <a:lstStyle/>
          <a:p>
            <a:pPr algn="ctr"/>
            <a:r>
              <a:rPr lang="en-US" dirty="0"/>
              <a:t>Methods for Constructing an Ensemble Classifier</a:t>
            </a:r>
            <a:endParaRPr lang="en-US" altLang="en-US" sz="2800" dirty="0"/>
          </a:p>
        </p:txBody>
      </p:sp>
      <p:sp>
        <p:nvSpPr>
          <p:cNvPr id="3" name="Date Placeholder 2">
            <a:extLst>
              <a:ext uri="{FF2B5EF4-FFF2-40B4-BE49-F238E27FC236}">
                <a16:creationId xmlns:a16="http://schemas.microsoft.com/office/drawing/2014/main" id="{F6013BC9-0852-402E-A744-4B6FFCBB0B4E}"/>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1CC2E420-6689-4710-A9FD-584EDCD53EBB}" type="datetime1">
              <a:rPr lang="en-US" smtClean="0"/>
              <a:t>1/7/2025</a:t>
            </a:fld>
            <a:endParaRPr lang="en-US"/>
          </a:p>
        </p:txBody>
      </p:sp>
      <p:sp>
        <p:nvSpPr>
          <p:cNvPr id="4" name="Rectangle 3">
            <a:extLst>
              <a:ext uri="{FF2B5EF4-FFF2-40B4-BE49-F238E27FC236}">
                <a16:creationId xmlns:a16="http://schemas.microsoft.com/office/drawing/2014/main" id="{1A1B3762-A189-654F-0052-5924FDC2E91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F6B71BD9-27F3-FCD3-5823-CEF11FD719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2" name="Rectangle 1"/>
          <p:cNvSpPr/>
          <p:nvPr/>
        </p:nvSpPr>
        <p:spPr>
          <a:xfrm>
            <a:off x="249477" y="914400"/>
            <a:ext cx="8153400" cy="5386090"/>
          </a:xfrm>
          <a:prstGeom prst="rect">
            <a:avLst/>
          </a:prstGeom>
        </p:spPr>
        <p:txBody>
          <a:bodyPr wrap="square">
            <a:spAutoFit/>
          </a:bodyPr>
          <a:lstStyle/>
          <a:p>
            <a:r>
              <a:rPr lang="en-US" sz="2400" dirty="0"/>
              <a:t>3. By manipulating the class labels.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This method can be used when the  number of classes is sufficiently large.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The training data is transformed into a binary class problem by randomly partitioning the class labels into two disjoint subsets, A0 and A1.</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Training examples whose class label belongs to the subset A0 are assigned to class 0, while those that belong to the subset A1 are assigned to class 1. The relabeled examples are then used to train a base classifier.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By repeating this process multiple times, an ensemble of base classifiers is obtained.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When a test example is presented, each base classifier </a:t>
            </a:r>
            <a:r>
              <a:rPr lang="en-US" sz="2000" b="0" dirty="0" err="1">
                <a:solidFill>
                  <a:srgbClr val="0B0B83"/>
                </a:solidFill>
                <a:latin typeface="Times New Roman" panose="02020603050405020304" pitchFamily="18" charset="0"/>
                <a:cs typeface="Times New Roman" panose="02020603050405020304" pitchFamily="18" charset="0"/>
              </a:rPr>
              <a:t>Ci</a:t>
            </a:r>
            <a:r>
              <a:rPr lang="en-US" sz="2000" b="0" dirty="0">
                <a:solidFill>
                  <a:srgbClr val="0B0B83"/>
                </a:solidFill>
                <a:latin typeface="Times New Roman" panose="02020603050405020304" pitchFamily="18" charset="0"/>
                <a:cs typeface="Times New Roman" panose="02020603050405020304" pitchFamily="18" charset="0"/>
              </a:rPr>
              <a:t> is used to predict its class label.</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If the test example is predicted as class 0, then all the classes that belong to A0 will receive a vote. Conversely, if it is predicted to be class 1, then all the classes that belong to A1 will receive a vote.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The votes are tallied and the class that receives the highest vote is assigned to the test example</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1347788"/>
            <a:ext cx="9020175"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80934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4B0C44D-5683-46A4-A364-AC91BD3FFD21}"/>
              </a:ext>
            </a:extLst>
          </p:cNvPr>
          <p:cNvSpPr>
            <a:spLocks noGrp="1" noChangeArrowheads="1"/>
          </p:cNvSpPr>
          <p:nvPr>
            <p:ph type="title"/>
          </p:nvPr>
        </p:nvSpPr>
        <p:spPr>
          <a:xfrm>
            <a:off x="1066800" y="304800"/>
            <a:ext cx="7823200" cy="533400"/>
          </a:xfrm>
        </p:spPr>
        <p:txBody>
          <a:bodyPr/>
          <a:lstStyle/>
          <a:p>
            <a:pPr algn="ctr"/>
            <a:r>
              <a:rPr lang="en-US" dirty="0"/>
              <a:t>Methods for Constructing an Ensemble Classifier</a:t>
            </a:r>
            <a:endParaRPr lang="en-US" altLang="en-US" sz="2800" dirty="0"/>
          </a:p>
        </p:txBody>
      </p:sp>
      <p:sp>
        <p:nvSpPr>
          <p:cNvPr id="3" name="Date Placeholder 2">
            <a:extLst>
              <a:ext uri="{FF2B5EF4-FFF2-40B4-BE49-F238E27FC236}">
                <a16:creationId xmlns:a16="http://schemas.microsoft.com/office/drawing/2014/main" id="{F6013BC9-0852-402E-A744-4B6FFCBB0B4E}"/>
              </a:ext>
            </a:extLst>
          </p:cNvPr>
          <p:cNvSpPr>
            <a:spLocks noGrp="1"/>
          </p:cNvSpPr>
          <p:nvPr>
            <p:ph type="dt" sz="half" idx="4294967295"/>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1CC2E420-6689-4710-A9FD-584EDCD53EBB}" type="datetime1">
              <a:rPr lang="en-US" smtClean="0"/>
              <a:t>1/7/2025</a:t>
            </a:fld>
            <a:endParaRPr lang="en-US"/>
          </a:p>
        </p:txBody>
      </p:sp>
      <p:sp>
        <p:nvSpPr>
          <p:cNvPr id="4" name="Rectangle 3">
            <a:extLst>
              <a:ext uri="{FF2B5EF4-FFF2-40B4-BE49-F238E27FC236}">
                <a16:creationId xmlns:a16="http://schemas.microsoft.com/office/drawing/2014/main" id="{1A1B3762-A189-654F-0052-5924FDC2E913}"/>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5" name="Rectangle 4">
            <a:extLst>
              <a:ext uri="{FF2B5EF4-FFF2-40B4-BE49-F238E27FC236}">
                <a16:creationId xmlns:a16="http://schemas.microsoft.com/office/drawing/2014/main" id="{F6B71BD9-27F3-FCD3-5823-CEF11FD719AA}"/>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sp>
        <p:nvSpPr>
          <p:cNvPr id="2" name="Rectangle 1"/>
          <p:cNvSpPr/>
          <p:nvPr/>
        </p:nvSpPr>
        <p:spPr>
          <a:xfrm>
            <a:off x="249477" y="914400"/>
            <a:ext cx="8153400" cy="2616101"/>
          </a:xfrm>
          <a:prstGeom prst="rect">
            <a:avLst/>
          </a:prstGeom>
        </p:spPr>
        <p:txBody>
          <a:bodyPr wrap="square">
            <a:spAutoFit/>
          </a:bodyPr>
          <a:lstStyle/>
          <a:p>
            <a:r>
              <a:rPr lang="en-US" sz="2400" dirty="0"/>
              <a:t>4. </a:t>
            </a:r>
            <a:r>
              <a:rPr lang="en-US" sz="2000" dirty="0"/>
              <a:t>By manipulating the learning algorithm.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Many learning algorithms can be manipulated in such a way that applying the algorithm several times on the same training data will result in the construction of different classifiers. </a:t>
            </a:r>
          </a:p>
          <a:p>
            <a:pPr marL="457200" indent="-457200" algn="just">
              <a:buFont typeface="Arial" pitchFamily="34" charset="0"/>
              <a:buChar char="•"/>
            </a:pPr>
            <a:r>
              <a:rPr lang="en-US" sz="2000" b="0" dirty="0">
                <a:solidFill>
                  <a:srgbClr val="0B0B83"/>
                </a:solidFill>
                <a:latin typeface="Times New Roman" panose="02020603050405020304" pitchFamily="18" charset="0"/>
                <a:cs typeface="Times New Roman" panose="02020603050405020304" pitchFamily="18" charset="0"/>
              </a:rPr>
              <a:t>For example, an ensemble of decision trees can be constructed by injecting randomness into the tree-growing procedure. For example, instead of choosing the best splitting attribute at each node, we can randomly choose one of the top k attributes for splitting</a:t>
            </a:r>
          </a:p>
        </p:txBody>
      </p:sp>
      <p:sp>
        <p:nvSpPr>
          <p:cNvPr id="6" name="Rectangle 5"/>
          <p:cNvSpPr/>
          <p:nvPr/>
        </p:nvSpPr>
        <p:spPr>
          <a:xfrm>
            <a:off x="152400" y="3733800"/>
            <a:ext cx="8763000" cy="707886"/>
          </a:xfrm>
          <a:prstGeom prst="rect">
            <a:avLst/>
          </a:prstGeom>
        </p:spPr>
        <p:txBody>
          <a:bodyPr wrap="square">
            <a:spAutoFit/>
          </a:bodyPr>
          <a:lstStyle/>
          <a:p>
            <a:r>
              <a:rPr lang="en-US" sz="2000" b="0" dirty="0">
                <a:solidFill>
                  <a:srgbClr val="0B0B83"/>
                </a:solidFill>
                <a:latin typeface="Times New Roman" panose="02020603050405020304" pitchFamily="18" charset="0"/>
                <a:cs typeface="Times New Roman" panose="02020603050405020304" pitchFamily="18" charset="0"/>
              </a:rPr>
              <a:t>Once an ensemble of classifiers has been learned, a test example x is classified by combining the predictions made by the base classifiers</a:t>
            </a:r>
            <a:endParaRPr lang="en-IN" sz="2000" b="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4939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CEBE6F2-EA68-4B04-AA31-6E0DA60C840C}"/>
              </a:ext>
            </a:extLst>
          </p:cNvPr>
          <p:cNvSpPr>
            <a:spLocks noGrp="1" noChangeArrowheads="1"/>
          </p:cNvSpPr>
          <p:nvPr>
            <p:ph type="title"/>
          </p:nvPr>
        </p:nvSpPr>
        <p:spPr>
          <a:xfrm>
            <a:off x="628650" y="152400"/>
            <a:ext cx="8280400" cy="533400"/>
          </a:xfrm>
        </p:spPr>
        <p:txBody>
          <a:bodyPr/>
          <a:lstStyle/>
          <a:p>
            <a:r>
              <a:rPr lang="en-US" altLang="en-US" dirty="0"/>
              <a:t>Bagging (Bootstrap </a:t>
            </a:r>
            <a:r>
              <a:rPr lang="en-US" altLang="en-US" dirty="0" err="1"/>
              <a:t>AGGregatING</a:t>
            </a:r>
            <a:r>
              <a:rPr lang="en-US" altLang="en-US" dirty="0"/>
              <a:t>)</a:t>
            </a:r>
          </a:p>
        </p:txBody>
      </p:sp>
      <p:sp>
        <p:nvSpPr>
          <p:cNvPr id="15363" name="Rectangle 3">
            <a:extLst>
              <a:ext uri="{FF2B5EF4-FFF2-40B4-BE49-F238E27FC236}">
                <a16:creationId xmlns:a16="http://schemas.microsoft.com/office/drawing/2014/main" id="{8715C23C-06AB-4189-A0C9-F40880131140}"/>
              </a:ext>
            </a:extLst>
          </p:cNvPr>
          <p:cNvSpPr>
            <a:spLocks noGrp="1" noChangeArrowheads="1"/>
          </p:cNvSpPr>
          <p:nvPr>
            <p:ph type="body" idx="1"/>
          </p:nvPr>
        </p:nvSpPr>
        <p:spPr/>
        <p:txBody>
          <a:bodyPr/>
          <a:lstStyle/>
          <a:p>
            <a:r>
              <a:rPr lang="en-IN" sz="2400" dirty="0"/>
              <a:t>It is a technique that </a:t>
            </a:r>
            <a:r>
              <a:rPr lang="en-US" sz="2400" dirty="0"/>
              <a:t>repeatedly samples (with replacement) from a data set according to a uniform probability distribution. </a:t>
            </a:r>
          </a:p>
          <a:p>
            <a:r>
              <a:rPr lang="en-US" sz="2400" dirty="0"/>
              <a:t>Each bootstrap sample has the same size as the original data. </a:t>
            </a:r>
          </a:p>
          <a:p>
            <a:r>
              <a:rPr lang="en-US" sz="2400" dirty="0"/>
              <a:t>Because the sampling is done with replacement, some instances may appear several times in the same training set, while others may be omitted from the training set. </a:t>
            </a:r>
          </a:p>
          <a:p>
            <a:r>
              <a:rPr lang="en-US" sz="2400" dirty="0"/>
              <a:t>On average, a bootstrap sample </a:t>
            </a:r>
            <a:r>
              <a:rPr lang="en-US" sz="2400" i="1" dirty="0"/>
              <a:t>Di </a:t>
            </a:r>
            <a:r>
              <a:rPr lang="en-US" sz="2400" dirty="0"/>
              <a:t>contains approximately 63% of the original training data because each sample has a p</a:t>
            </a:r>
            <a:r>
              <a:rPr lang="en-IN" sz="2400" dirty="0" err="1"/>
              <a:t>robability</a:t>
            </a:r>
            <a:r>
              <a:rPr lang="en-IN" sz="2400" dirty="0"/>
              <a:t>                             </a:t>
            </a:r>
            <a:r>
              <a:rPr lang="en-US" sz="2400" dirty="0"/>
              <a:t>of being selected in each </a:t>
            </a:r>
            <a:r>
              <a:rPr lang="en-US" sz="2400" i="1" dirty="0"/>
              <a:t>Di</a:t>
            </a:r>
            <a:r>
              <a:rPr lang="en-US" sz="2400" dirty="0"/>
              <a:t>. If </a:t>
            </a:r>
            <a:r>
              <a:rPr lang="en-US" sz="2400" i="1" dirty="0"/>
              <a:t>N </a:t>
            </a:r>
            <a:r>
              <a:rPr lang="en-US" sz="2400" dirty="0"/>
              <a:t>is sufficiently large, this probability converges to 1 </a:t>
            </a:r>
            <a:r>
              <a:rPr lang="en-US" sz="2400" i="1" dirty="0"/>
              <a:t>− </a:t>
            </a:r>
            <a:r>
              <a:rPr lang="en-US" sz="2400" dirty="0"/>
              <a:t>1</a:t>
            </a:r>
            <a:r>
              <a:rPr lang="en-US" sz="2400" i="1" dirty="0"/>
              <a:t>/e  </a:t>
            </a:r>
            <a:r>
              <a:rPr lang="en-US" sz="2400" dirty="0"/>
              <a:t>0</a:t>
            </a:r>
            <a:r>
              <a:rPr lang="en-US" sz="2400" i="1" dirty="0"/>
              <a:t>.</a:t>
            </a:r>
            <a:r>
              <a:rPr lang="en-US" sz="2400" dirty="0"/>
              <a:t>632. </a:t>
            </a:r>
            <a:endParaRPr lang="en-US" altLang="en-US" sz="2400" baseline="30000" dirty="0"/>
          </a:p>
        </p:txBody>
      </p:sp>
      <p:sp>
        <p:nvSpPr>
          <p:cNvPr id="3" name="Date Placeholder 2">
            <a:extLst>
              <a:ext uri="{FF2B5EF4-FFF2-40B4-BE49-F238E27FC236}">
                <a16:creationId xmlns:a16="http://schemas.microsoft.com/office/drawing/2014/main" id="{AFAF1131-0D44-4C8F-BFE9-479867BA7378}"/>
              </a:ext>
            </a:extLst>
          </p:cNvPr>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fld id="{E303C894-E8A2-4029-91AB-3F2EAC88E4AD}" type="datetime1">
              <a:rPr lang="en-US" smtClean="0"/>
              <a:t>1/7/2025</a:t>
            </a:fld>
            <a:endParaRPr lang="en-US"/>
          </a:p>
        </p:txBody>
      </p:sp>
      <p:sp>
        <p:nvSpPr>
          <p:cNvPr id="5" name="Rectangle 4">
            <a:extLst>
              <a:ext uri="{FF2B5EF4-FFF2-40B4-BE49-F238E27FC236}">
                <a16:creationId xmlns:a16="http://schemas.microsoft.com/office/drawing/2014/main" id="{783F3048-C5B5-247C-958E-2E607ECED372}"/>
              </a:ext>
            </a:extLst>
          </p:cNvPr>
          <p:cNvSpPr/>
          <p:nvPr/>
        </p:nvSpPr>
        <p:spPr bwMode="auto">
          <a:xfrm>
            <a:off x="2514600" y="6324600"/>
            <a:ext cx="3733800" cy="4572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highlight>
                <a:srgbClr val="F5F5F5"/>
              </a:highlight>
              <a:latin typeface="Arial" charset="0"/>
            </a:endParaRPr>
          </a:p>
        </p:txBody>
      </p:sp>
      <p:sp>
        <p:nvSpPr>
          <p:cNvPr id="2" name="Rectangle 1">
            <a:extLst>
              <a:ext uri="{FF2B5EF4-FFF2-40B4-BE49-F238E27FC236}">
                <a16:creationId xmlns:a16="http://schemas.microsoft.com/office/drawing/2014/main" id="{A3844D35-E654-BC79-F721-FEA60B1F623D}"/>
              </a:ext>
            </a:extLst>
          </p:cNvPr>
          <p:cNvSpPr/>
          <p:nvPr/>
        </p:nvSpPr>
        <p:spPr bwMode="auto">
          <a:xfrm>
            <a:off x="304800" y="6324600"/>
            <a:ext cx="1219200" cy="381000"/>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1" i="0" u="none" strike="noStrike" cap="none" normalizeH="0" baseline="0">
              <a:ln>
                <a:noFill/>
              </a:ln>
              <a:solidFill>
                <a:schemeClr val="tx1"/>
              </a:solidFill>
              <a:effectLst/>
              <a:latin typeface="Arial" charset="0"/>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410" y="4267200"/>
            <a:ext cx="2133600" cy="38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146479768</TotalTime>
  <Pages>3</Pages>
  <Words>8352</Words>
  <Application>Microsoft Office PowerPoint</Application>
  <PresentationFormat>On-screen Show (4:3)</PresentationFormat>
  <Paragraphs>744</Paragraphs>
  <Slides>119</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4</vt:i4>
      </vt:variant>
      <vt:variant>
        <vt:lpstr>Slide Titles</vt:lpstr>
      </vt:variant>
      <vt:variant>
        <vt:i4>119</vt:i4>
      </vt:variant>
    </vt:vector>
  </HeadingPairs>
  <TitlesOfParts>
    <vt:vector size="135" baseType="lpstr">
      <vt:lpstr>ＭＳ Ｐゴシック</vt:lpstr>
      <vt:lpstr>Arial</vt:lpstr>
      <vt:lpstr>Book Antiqua</vt:lpstr>
      <vt:lpstr>Cambria Math</vt:lpstr>
      <vt:lpstr>Helvetica-Bold</vt:lpstr>
      <vt:lpstr>Monotype Sorts</vt:lpstr>
      <vt:lpstr>Playfair Display</vt:lpstr>
      <vt:lpstr>Symbol</vt:lpstr>
      <vt:lpstr>Tahoma</vt:lpstr>
      <vt:lpstr>Times New Roman</vt:lpstr>
      <vt:lpstr>Wingdings</vt:lpstr>
      <vt:lpstr>LC.BRev.FY97</vt:lpstr>
      <vt:lpstr>Visio</vt:lpstr>
      <vt:lpstr>Equation</vt:lpstr>
      <vt:lpstr>VISIO</vt:lpstr>
      <vt:lpstr>Worksheet</vt:lpstr>
      <vt:lpstr>21AI52-Artificial Intelligence and Machine Learning</vt:lpstr>
      <vt:lpstr>Contents</vt:lpstr>
      <vt:lpstr>Nearest Neighbor Classifiers</vt:lpstr>
      <vt:lpstr>Nearest Neighbor Classifiers</vt:lpstr>
      <vt:lpstr>Nearest Neighbor Classifiers</vt:lpstr>
      <vt:lpstr>Nearest-Neighbor Classifiers</vt:lpstr>
      <vt:lpstr>Choice of proximity measure matters</vt:lpstr>
      <vt:lpstr>Nearest Neighbor Classification…</vt:lpstr>
      <vt:lpstr>Nearest Neighbor Classification…</vt:lpstr>
      <vt:lpstr>Nearest Neighbor Classification…</vt:lpstr>
      <vt:lpstr>Nearest-neighbor classifiers</vt:lpstr>
      <vt:lpstr>Characteristics of Nearest-Neighbor Classifiers</vt:lpstr>
      <vt:lpstr>PowerPoint Presentation</vt:lpstr>
      <vt:lpstr>Nearest Neighbor Classification…</vt:lpstr>
      <vt:lpstr>PowerPoint Presentation</vt:lpstr>
      <vt:lpstr>Bayes Classifier</vt:lpstr>
      <vt:lpstr>Bayes Classifier</vt:lpstr>
      <vt:lpstr>Bayes Classifier</vt:lpstr>
      <vt:lpstr>Bayes Classifier</vt:lpstr>
      <vt:lpstr>Bayes Classifier</vt:lpstr>
      <vt:lpstr>Bayes Classifier</vt:lpstr>
      <vt:lpstr>Bayes Classifier</vt:lpstr>
      <vt:lpstr>Using Bayes Theorem for Classification</vt:lpstr>
      <vt:lpstr>Using Bayes Theorem for Classification</vt:lpstr>
      <vt:lpstr>Using Bayes Theorem for Classification</vt:lpstr>
      <vt:lpstr>Example Data</vt:lpstr>
      <vt:lpstr>Example Data</vt:lpstr>
      <vt:lpstr>Conditional Independence</vt:lpstr>
      <vt:lpstr>Naïve Bayes Classifier</vt:lpstr>
      <vt:lpstr>Naïve Bayes Classifier</vt:lpstr>
      <vt:lpstr>Naïve Bayes on Example Data</vt:lpstr>
      <vt:lpstr>Estimate Probabilities for Categorical Attributes</vt:lpstr>
      <vt:lpstr>Estimate Probabilities continuous attributes</vt:lpstr>
      <vt:lpstr>Estimate Probabilities continuous attributes</vt:lpstr>
      <vt:lpstr>Estimate Probabilities for Categorical Attributes</vt:lpstr>
      <vt:lpstr>Example of Naïve Bayes Classifier</vt:lpstr>
      <vt:lpstr>Example of Naïve Bayes Classifier</vt:lpstr>
      <vt:lpstr>Naïve Bayes Classifier can make decisions with partial information about attributes in the test record</vt:lpstr>
      <vt:lpstr>Issues with Naïve Bayes Classifier</vt:lpstr>
      <vt:lpstr>Issues with Naïve Bayes Classifier</vt:lpstr>
      <vt:lpstr>Issues with Naïve Bayes Classifier</vt:lpstr>
      <vt:lpstr>Example of Naïve Bayes Classifier</vt:lpstr>
      <vt:lpstr>Example of Naïve Bayes Classifier</vt:lpstr>
      <vt:lpstr>Naïve Bayes (Summary)</vt:lpstr>
      <vt:lpstr>Naïve Bayes (Summary)</vt:lpstr>
      <vt:lpstr>Naïve Bayes (Summary)</vt:lpstr>
      <vt:lpstr>Bayes Classifier</vt:lpstr>
      <vt:lpstr>Bayes Classifier</vt:lpstr>
      <vt:lpstr>Bayes Classifier</vt:lpstr>
      <vt:lpstr>Bayes Classifier</vt:lpstr>
      <vt:lpstr>Bayes Classifier</vt:lpstr>
      <vt:lpstr>Bayes Classifier</vt:lpstr>
      <vt:lpstr>Bayes Classifier</vt:lpstr>
      <vt:lpstr>Bayes Classifier</vt:lpstr>
      <vt:lpstr>Bayes Classifier</vt:lpstr>
      <vt:lpstr>Bayes Classifier</vt:lpstr>
      <vt:lpstr>Bayes Classifier</vt:lpstr>
      <vt:lpstr>Naïve Bayes</vt:lpstr>
      <vt:lpstr>Bayesian Belief Networks</vt:lpstr>
      <vt:lpstr>Conditional Independence</vt:lpstr>
      <vt:lpstr>Conditional Independence</vt:lpstr>
      <vt:lpstr>Conditional Independence</vt:lpstr>
      <vt:lpstr>Probability Tables</vt:lpstr>
      <vt:lpstr>Example of Bayesian Belief Network</vt:lpstr>
      <vt:lpstr>PowerPoint Presentation</vt:lpstr>
      <vt:lpstr>PowerPoint Presentation</vt:lpstr>
      <vt:lpstr>Example of Inferencing using BBN</vt:lpstr>
      <vt:lpstr>Example of Inferencing using BBN</vt:lpstr>
      <vt:lpstr>Example of Inferencing using BBN</vt:lpstr>
      <vt:lpstr>Example of Inferencing using BBN</vt:lpstr>
      <vt:lpstr>Example of Bayesian Belief Network</vt:lpstr>
      <vt:lpstr>Example of Inferencing using BBN</vt:lpstr>
      <vt:lpstr>Example of Bayesian Belief Network</vt:lpstr>
      <vt:lpstr>Example of Bayesian Belief Network</vt:lpstr>
      <vt:lpstr>Example of Bayesian Belief Network</vt:lpstr>
      <vt:lpstr>Example of Inferencing using BBN</vt:lpstr>
      <vt:lpstr>PowerPoint Presentation</vt:lpstr>
      <vt:lpstr>Logistic Regression </vt:lpstr>
      <vt:lpstr>Logistic Regression </vt:lpstr>
      <vt:lpstr>Logistic Regression </vt:lpstr>
      <vt:lpstr>Logistic Regression </vt:lpstr>
      <vt:lpstr>Logistic Regression </vt:lpstr>
      <vt:lpstr>Logistic Regression as a Generalized Linear Model</vt:lpstr>
      <vt:lpstr>Logistic Regression as a Generalized Linear Model</vt:lpstr>
      <vt:lpstr>Learning Model Parameters</vt:lpstr>
      <vt:lpstr>Characteristics of Logistic Regression </vt:lpstr>
      <vt:lpstr>PowerPoint Presentation</vt:lpstr>
      <vt:lpstr>Ensemble Methods</vt:lpstr>
      <vt:lpstr>Example: Why Do Ensemble Methods Work?</vt:lpstr>
      <vt:lpstr>Necessary Conditions for Ensemble Methods</vt:lpstr>
      <vt:lpstr>Necessary Conditions for Ensemble Methods</vt:lpstr>
      <vt:lpstr>Rationale for Ensemble Learning</vt:lpstr>
      <vt:lpstr>Methods for Constructing an Ensemble Classifier</vt:lpstr>
      <vt:lpstr>Constructing Ensemble Classifiers</vt:lpstr>
      <vt:lpstr>Methods for Constructing an Ensemble Classifier</vt:lpstr>
      <vt:lpstr>Methods for Constructing an Ensemble Classifier</vt:lpstr>
      <vt:lpstr>Methods for Constructing an Ensemble Classifier</vt:lpstr>
      <vt:lpstr>Methods for Constructing an Ensemble Classifier</vt:lpstr>
      <vt:lpstr>Bagging (Bootstrap AGGregatING)</vt:lpstr>
      <vt:lpstr>Bagging (Bootstrap AGGregatING)</vt:lpstr>
      <vt:lpstr>Bagging Algorithm</vt:lpstr>
      <vt:lpstr>Bagging Example</vt:lpstr>
      <vt:lpstr>Bagging Example</vt:lpstr>
      <vt:lpstr>Bagging Example</vt:lpstr>
      <vt:lpstr>Bagging Example</vt:lpstr>
      <vt:lpstr>Bagging Example</vt:lpstr>
      <vt:lpstr>Bagging Example</vt:lpstr>
      <vt:lpstr>Boosting</vt:lpstr>
      <vt:lpstr>Boosting</vt:lpstr>
      <vt:lpstr>Boosting</vt:lpstr>
      <vt:lpstr>AdaBoost</vt:lpstr>
      <vt:lpstr>AdaBoost Algorithm</vt:lpstr>
      <vt:lpstr>AdaBoost Algorithm</vt:lpstr>
      <vt:lpstr>AdaBoost Example</vt:lpstr>
      <vt:lpstr>Random Forest Algorithm</vt:lpstr>
      <vt:lpstr>Random Forest Algorithm</vt:lpstr>
      <vt:lpstr>Random Forest Algorithm</vt:lpstr>
      <vt:lpstr>Characteristics of Random Forest</vt:lpstr>
      <vt:lpstr>Gradient Boosting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manvitha h</cp:lastModifiedBy>
  <cp:revision>503</cp:revision>
  <cp:lastPrinted>2019-10-01T00:08:39Z</cp:lastPrinted>
  <dcterms:created xsi:type="dcterms:W3CDTF">1998-03-18T13:44:31Z</dcterms:created>
  <dcterms:modified xsi:type="dcterms:W3CDTF">2025-01-07T18:35:47Z</dcterms:modified>
</cp:coreProperties>
</file>